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0" r:id="rId3"/>
    <p:sldId id="256" r:id="rId4"/>
    <p:sldId id="257" r:id="rId5"/>
    <p:sldId id="258" r:id="rId6"/>
    <p:sldId id="262" r:id="rId7"/>
    <p:sldId id="259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044AB-EAB3-49B3-9BD9-787D4A0A80A2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2734-33E6-4F2C-AE8F-639601980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044AB-EAB3-49B3-9BD9-787D4A0A80A2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2734-33E6-4F2C-AE8F-639601980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044AB-EAB3-49B3-9BD9-787D4A0A80A2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2734-33E6-4F2C-AE8F-639601980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044AB-EAB3-49B3-9BD9-787D4A0A80A2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2734-33E6-4F2C-AE8F-639601980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044AB-EAB3-49B3-9BD9-787D4A0A80A2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2734-33E6-4F2C-AE8F-639601980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044AB-EAB3-49B3-9BD9-787D4A0A80A2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2734-33E6-4F2C-AE8F-639601980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044AB-EAB3-49B3-9BD9-787D4A0A80A2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2734-33E6-4F2C-AE8F-639601980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044AB-EAB3-49B3-9BD9-787D4A0A80A2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2734-33E6-4F2C-AE8F-639601980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044AB-EAB3-49B3-9BD9-787D4A0A80A2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2734-33E6-4F2C-AE8F-639601980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044AB-EAB3-49B3-9BD9-787D4A0A80A2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2734-33E6-4F2C-AE8F-639601980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044AB-EAB3-49B3-9BD9-787D4A0A80A2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2734-33E6-4F2C-AE8F-639601980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044AB-EAB3-49B3-9BD9-787D4A0A80A2}" type="datetimeFigureOut">
              <a:rPr lang="es-ES" smtClean="0"/>
              <a:pPr/>
              <a:t>08/04/2012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22734-33E6-4F2C-AE8F-639601980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luis\Downloads\Documents\fotosrefine\Refineria El Palito 1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928802"/>
            <a:ext cx="4929222" cy="26494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4 CuadroTexto"/>
          <p:cNvSpPr txBox="1">
            <a:spLocks noChangeArrowheads="1"/>
          </p:cNvSpPr>
          <p:nvPr/>
        </p:nvSpPr>
        <p:spPr bwMode="auto">
          <a:xfrm>
            <a:off x="3214688" y="415925"/>
            <a:ext cx="357187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VE" sz="3200" dirty="0">
              <a:latin typeface="Agency FB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071538" y="5072074"/>
            <a:ext cx="235743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 smtClean="0">
                <a:latin typeface="Agency FB" pitchFamily="34" charset="0"/>
                <a:cs typeface="Times New Roman" pitchFamily="18" charset="0"/>
              </a:rPr>
              <a:t>PROFESOR:</a:t>
            </a:r>
          </a:p>
          <a:p>
            <a:pPr>
              <a:defRPr/>
            </a:pPr>
            <a:r>
              <a:rPr lang="es-ES" b="1" dirty="0" smtClean="0">
                <a:latin typeface="Agency FB" pitchFamily="34" charset="0"/>
                <a:cs typeface="Times New Roman" pitchFamily="18" charset="0"/>
              </a:rPr>
              <a:t>Ing. Villegas </a:t>
            </a:r>
            <a:r>
              <a:rPr lang="es-ES" b="1" dirty="0" err="1" smtClean="0">
                <a:latin typeface="Agency FB" pitchFamily="34" charset="0"/>
                <a:cs typeface="Times New Roman" pitchFamily="18" charset="0"/>
              </a:rPr>
              <a:t>Eleasib</a:t>
            </a:r>
            <a:r>
              <a:rPr lang="es-ES" b="1" dirty="0" smtClean="0">
                <a:latin typeface="Agency FB" pitchFamily="34" charset="0"/>
                <a:cs typeface="Times New Roman" pitchFamily="18" charset="0"/>
              </a:rPr>
              <a:t> </a:t>
            </a:r>
            <a:endParaRPr lang="es-ES" b="1" dirty="0">
              <a:latin typeface="Agency FB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215074" y="4714884"/>
            <a:ext cx="264318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b="1" dirty="0" smtClean="0">
                <a:latin typeface="Agency FB" pitchFamily="34" charset="0"/>
                <a:cs typeface="Times New Roman" pitchFamily="18" charset="0"/>
              </a:rPr>
              <a:t>INTEGRANTES:</a:t>
            </a:r>
          </a:p>
          <a:p>
            <a:pPr>
              <a:defRPr/>
            </a:pPr>
            <a:r>
              <a:rPr lang="es-ES" b="1" dirty="0" smtClean="0">
                <a:latin typeface="Agency FB" pitchFamily="34" charset="0"/>
                <a:cs typeface="Times New Roman" pitchFamily="18" charset="0"/>
              </a:rPr>
              <a:t>Herrera </a:t>
            </a:r>
            <a:r>
              <a:rPr lang="es-ES" b="1" dirty="0" smtClean="0">
                <a:latin typeface="Agency FB" pitchFamily="34" charset="0"/>
                <a:cs typeface="Times New Roman" pitchFamily="18" charset="0"/>
              </a:rPr>
              <a:t>Yesibel</a:t>
            </a:r>
          </a:p>
          <a:p>
            <a:pPr>
              <a:defRPr/>
            </a:pPr>
            <a:r>
              <a:rPr lang="es-ES" b="1" dirty="0" smtClean="0">
                <a:latin typeface="Agency FB" pitchFamily="34" charset="0"/>
                <a:cs typeface="Times New Roman" pitchFamily="18" charset="0"/>
              </a:rPr>
              <a:t>Padovani </a:t>
            </a:r>
            <a:r>
              <a:rPr lang="es-ES" b="1" dirty="0" smtClean="0">
                <a:latin typeface="Agency FB" pitchFamily="34" charset="0"/>
                <a:cs typeface="Times New Roman" pitchFamily="18" charset="0"/>
              </a:rPr>
              <a:t>luisa </a:t>
            </a:r>
            <a:endParaRPr lang="es-ES" b="1" dirty="0">
              <a:latin typeface="Agency FB" pitchFamily="34" charset="0"/>
              <a:cs typeface="Times New Roman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6000768"/>
            <a:ext cx="35718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latin typeface="Agency FB" pitchFamily="34" charset="0"/>
                <a:cs typeface="Times New Roman" pitchFamily="18" charset="0"/>
              </a:rPr>
              <a:t>Bejuma, </a:t>
            </a:r>
            <a:r>
              <a:rPr lang="es-ES" b="1" dirty="0" smtClean="0">
                <a:latin typeface="Agency FB" pitchFamily="34" charset="0"/>
                <a:cs typeface="Times New Roman" pitchFamily="18" charset="0"/>
              </a:rPr>
              <a:t>marzo 2012</a:t>
            </a:r>
            <a:r>
              <a:rPr lang="es-ES" b="1" dirty="0" smtClean="0">
                <a:latin typeface="Agency FB" pitchFamily="34" charset="0"/>
                <a:cs typeface="Times New Roman" pitchFamily="18" charset="0"/>
              </a:rPr>
              <a:t>  </a:t>
            </a:r>
            <a:endParaRPr lang="es-ES" b="1" dirty="0">
              <a:latin typeface="Agency FB" pitchFamily="34" charset="0"/>
              <a:cs typeface="Times New Roman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14313" y="285750"/>
            <a:ext cx="9429750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latin typeface="Agency FB" pitchFamily="34" charset="0"/>
                <a:ea typeface="Arial Unicode MS" pitchFamily="34" charset="-128"/>
                <a:cs typeface="Times New Roman" pitchFamily="18" charset="0"/>
              </a:rPr>
              <a:t>República  Bolivariana  de  Venezuela.</a:t>
            </a:r>
          </a:p>
          <a:p>
            <a:pPr algn="ctr">
              <a:defRPr/>
            </a:pPr>
            <a:r>
              <a:rPr lang="es-ES" b="1" dirty="0">
                <a:latin typeface="Agency FB" pitchFamily="34" charset="0"/>
                <a:ea typeface="Arial Unicode MS" pitchFamily="34" charset="-128"/>
                <a:cs typeface="Times New Roman" pitchFamily="18" charset="0"/>
              </a:rPr>
              <a:t>Ministerio del  Poder Popular para la Defensa.</a:t>
            </a:r>
          </a:p>
          <a:p>
            <a:pPr algn="ctr">
              <a:defRPr/>
            </a:pPr>
            <a:r>
              <a:rPr lang="es-ES" b="1" dirty="0">
                <a:latin typeface="Agency FB" pitchFamily="34" charset="0"/>
                <a:ea typeface="Arial Unicode MS" pitchFamily="34" charset="-128"/>
                <a:cs typeface="Times New Roman" pitchFamily="18" charset="0"/>
              </a:rPr>
              <a:t>Universidad Nacional Experimental Politécnica </a:t>
            </a:r>
          </a:p>
          <a:p>
            <a:pPr algn="ctr">
              <a:defRPr/>
            </a:pPr>
            <a:r>
              <a:rPr lang="es-ES" b="1" dirty="0">
                <a:latin typeface="Agency FB" pitchFamily="34" charset="0"/>
                <a:ea typeface="Arial Unicode MS" pitchFamily="34" charset="-128"/>
                <a:cs typeface="Times New Roman" pitchFamily="18" charset="0"/>
              </a:rPr>
              <a:t>de la Fuerzas  Armadas </a:t>
            </a:r>
          </a:p>
          <a:p>
            <a:pPr algn="ctr">
              <a:defRPr/>
            </a:pPr>
            <a:r>
              <a:rPr lang="es-ES" b="1" dirty="0">
                <a:latin typeface="Agency FB" pitchFamily="34" charset="0"/>
                <a:ea typeface="Arial Unicode MS" pitchFamily="34" charset="-128"/>
                <a:cs typeface="Times New Roman" pitchFamily="18" charset="0"/>
              </a:rPr>
              <a:t>Núcleo Carabobo-Extensión Bejuma.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596242" y="2420888"/>
            <a:ext cx="4437112" cy="1354217"/>
          </a:xfrm>
          <a:prstGeom prst="rect">
            <a:avLst/>
          </a:prstGeom>
          <a:noFill/>
        </p:spPr>
        <p:txBody>
          <a:bodyPr wrap="none" lIns="0" tIns="0" rIns="0" bIns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Diseño de equipos </a:t>
            </a:r>
          </a:p>
          <a:p>
            <a:pPr algn="ctr"/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plantas</a:t>
            </a:r>
            <a:endParaRPr lang="es-ES" sz="4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Mis imágenes\TRABAJO-DE-EQUIP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348880"/>
            <a:ext cx="2857500" cy="2857500"/>
          </a:xfrm>
          <a:prstGeom prst="rect">
            <a:avLst/>
          </a:prstGeom>
          <a:noFill/>
        </p:spPr>
      </p:pic>
      <p:sp>
        <p:nvSpPr>
          <p:cNvPr id="3" name="2 Rectángulo redondeado"/>
          <p:cNvSpPr/>
          <p:nvPr/>
        </p:nvSpPr>
        <p:spPr>
          <a:xfrm>
            <a:off x="7236296" y="5229200"/>
            <a:ext cx="1440000" cy="756000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latin typeface="Arial" pitchFamily="34" charset="0"/>
                <a:cs typeface="Arial" pitchFamily="34" charset="0"/>
              </a:rPr>
              <a:t>Fase de procura y construcción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3347864" y="5229200"/>
            <a:ext cx="1440160" cy="764704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latin typeface="Arial" pitchFamily="34" charset="0"/>
                <a:cs typeface="Arial" pitchFamily="34" charset="0"/>
              </a:rPr>
              <a:t>Diseño de la </a:t>
            </a:r>
          </a:p>
          <a:p>
            <a:pPr algn="ctr"/>
            <a:r>
              <a:rPr lang="es-ES" sz="1400" b="1" dirty="0" smtClean="0">
                <a:latin typeface="Arial" pitchFamily="34" charset="0"/>
                <a:cs typeface="Arial" pitchFamily="34" charset="0"/>
              </a:rPr>
              <a:t>planta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1187624" y="1556792"/>
            <a:ext cx="1440000" cy="756000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latin typeface="Arial" pitchFamily="34" charset="0"/>
                <a:cs typeface="Arial" pitchFamily="34" charset="0"/>
              </a:rPr>
              <a:t>Fase de investigación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4355976" y="1628800"/>
            <a:ext cx="1440000" cy="756000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latin typeface="Arial" pitchFamily="34" charset="0"/>
                <a:cs typeface="Arial" pitchFamily="34" charset="0"/>
              </a:rPr>
              <a:t>Fase de ingeniería conceptual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 redondeado"/>
          <p:cNvSpPr/>
          <p:nvPr/>
        </p:nvSpPr>
        <p:spPr>
          <a:xfrm>
            <a:off x="7020272" y="1628800"/>
            <a:ext cx="1440000" cy="756000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latin typeface="Arial" pitchFamily="34" charset="0"/>
                <a:cs typeface="Arial" pitchFamily="34" charset="0"/>
              </a:rPr>
              <a:t>Fase de ingeniería básica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236296" y="3501008"/>
            <a:ext cx="1368152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s-ES" sz="1600" dirty="0" smtClean="0">
                <a:latin typeface="Arial" pitchFamily="34" charset="0"/>
                <a:cs typeface="Arial" pitchFamily="34" charset="0"/>
              </a:rPr>
              <a:t>Fase de ingeniería de detalle</a:t>
            </a:r>
            <a:endParaRPr lang="es-E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9 Conector recto de flecha"/>
          <p:cNvCxnSpPr/>
          <p:nvPr/>
        </p:nvCxnSpPr>
        <p:spPr>
          <a:xfrm>
            <a:off x="467544" y="1916832"/>
            <a:ext cx="72008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>
            <a:stCxn id="5" idx="3"/>
            <a:endCxn id="6" idx="1"/>
          </p:cNvCxnSpPr>
          <p:nvPr/>
        </p:nvCxnSpPr>
        <p:spPr>
          <a:xfrm>
            <a:off x="2627624" y="1934792"/>
            <a:ext cx="17280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 de flecha"/>
          <p:cNvCxnSpPr>
            <a:stCxn id="6" idx="3"/>
            <a:endCxn id="7" idx="1"/>
          </p:cNvCxnSpPr>
          <p:nvPr/>
        </p:nvCxnSpPr>
        <p:spPr>
          <a:xfrm>
            <a:off x="5795976" y="2006800"/>
            <a:ext cx="1224296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 de flecha"/>
          <p:cNvCxnSpPr>
            <a:stCxn id="8" idx="2"/>
            <a:endCxn id="3" idx="0"/>
          </p:cNvCxnSpPr>
          <p:nvPr/>
        </p:nvCxnSpPr>
        <p:spPr>
          <a:xfrm>
            <a:off x="7920372" y="4332005"/>
            <a:ext cx="0" cy="89719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 de flecha"/>
          <p:cNvCxnSpPr>
            <a:stCxn id="7" idx="2"/>
            <a:endCxn id="8" idx="0"/>
          </p:cNvCxnSpPr>
          <p:nvPr/>
        </p:nvCxnSpPr>
        <p:spPr>
          <a:xfrm>
            <a:off x="7740272" y="2384800"/>
            <a:ext cx="0" cy="111620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 de flecha"/>
          <p:cNvCxnSpPr>
            <a:stCxn id="3" idx="1"/>
            <a:endCxn id="4" idx="3"/>
          </p:cNvCxnSpPr>
          <p:nvPr/>
        </p:nvCxnSpPr>
        <p:spPr>
          <a:xfrm flipH="1">
            <a:off x="4788024" y="5607200"/>
            <a:ext cx="2448272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27 CuadroTexto"/>
          <p:cNvSpPr txBox="1"/>
          <p:nvPr/>
        </p:nvSpPr>
        <p:spPr>
          <a:xfrm>
            <a:off x="2843808" y="404664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atin typeface="Agency FB" pitchFamily="34" charset="0"/>
              </a:rPr>
              <a:t>Pasos para lograr el diseño de mi planta</a:t>
            </a:r>
            <a:endParaRPr lang="es-ES" sz="2400" b="1" dirty="0">
              <a:latin typeface="Agency FB" pitchFamily="34" charset="0"/>
            </a:endParaRPr>
          </a:p>
        </p:txBody>
      </p:sp>
      <p:pic>
        <p:nvPicPr>
          <p:cNvPr id="1028" name="Picture 4" descr="D:\Mis imágenes\4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653136"/>
            <a:ext cx="2293917" cy="17252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4499992" y="332656"/>
            <a:ext cx="1440000" cy="756000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latin typeface="Arial" pitchFamily="34" charset="0"/>
                <a:cs typeface="Arial" pitchFamily="34" charset="0"/>
              </a:rPr>
              <a:t>Fase de investigación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 redondeado"/>
          <p:cNvSpPr/>
          <p:nvPr/>
        </p:nvSpPr>
        <p:spPr>
          <a:xfrm>
            <a:off x="827584" y="1916832"/>
            <a:ext cx="972000" cy="648000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latin typeface="Arial" pitchFamily="34" charset="0"/>
                <a:cs typeface="Arial" pitchFamily="34" charset="0"/>
              </a:rPr>
              <a:t>Estudio del mercado 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915816" y="5733256"/>
            <a:ext cx="4608512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ES" sz="1600" b="1" dirty="0" smtClean="0"/>
              <a:t>De acuerdo al producto que tenga mas demanda en el país y no se aproveche la materia prima.</a:t>
            </a:r>
            <a:endParaRPr lang="es-ES" sz="1600" b="1" dirty="0"/>
          </a:p>
        </p:txBody>
      </p:sp>
      <p:sp>
        <p:nvSpPr>
          <p:cNvPr id="17" name="16 Rectángulo redondeado"/>
          <p:cNvSpPr/>
          <p:nvPr/>
        </p:nvSpPr>
        <p:spPr>
          <a:xfrm>
            <a:off x="755576" y="3212976"/>
            <a:ext cx="972000" cy="648000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latin typeface="Arial" pitchFamily="34" charset="0"/>
                <a:cs typeface="Arial" pitchFamily="34" charset="0"/>
              </a:rPr>
              <a:t>Selección del producto 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Rectángulo redondeado"/>
          <p:cNvSpPr/>
          <p:nvPr/>
        </p:nvSpPr>
        <p:spPr>
          <a:xfrm>
            <a:off x="4932040" y="1916904"/>
            <a:ext cx="1116016" cy="648000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latin typeface="Arial" pitchFamily="34" charset="0"/>
                <a:cs typeface="Arial" pitchFamily="34" charset="0"/>
              </a:rPr>
              <a:t>Ubicación de la planta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Rectángulo redondeado"/>
          <p:cNvSpPr/>
          <p:nvPr/>
        </p:nvSpPr>
        <p:spPr>
          <a:xfrm>
            <a:off x="683568" y="4293096"/>
            <a:ext cx="1152128" cy="648000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latin typeface="Arial" pitchFamily="34" charset="0"/>
                <a:cs typeface="Arial" pitchFamily="34" charset="0"/>
              </a:rPr>
              <a:t>Diagrama de producción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Rectángulo redondeado"/>
          <p:cNvSpPr/>
          <p:nvPr/>
        </p:nvSpPr>
        <p:spPr>
          <a:xfrm>
            <a:off x="6300192" y="1916904"/>
            <a:ext cx="1296144" cy="648000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latin typeface="Arial" pitchFamily="34" charset="0"/>
                <a:cs typeface="Arial" pitchFamily="34" charset="0"/>
              </a:rPr>
              <a:t>Transporte de la materia prima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Rectángulo redondeado"/>
          <p:cNvSpPr/>
          <p:nvPr/>
        </p:nvSpPr>
        <p:spPr>
          <a:xfrm>
            <a:off x="539552" y="5373216"/>
            <a:ext cx="1368152" cy="792088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Mercado de</a:t>
            </a:r>
            <a:r>
              <a:rPr lang="es-ES" sz="12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 </a:t>
            </a:r>
            <a:r>
              <a:rPr lang="es-ES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futuros</a:t>
            </a:r>
            <a:r>
              <a:rPr lang="es-ES" sz="12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 </a:t>
            </a:r>
            <a:r>
              <a:rPr lang="es-ES" sz="1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inversionistas</a:t>
            </a:r>
            <a:r>
              <a:rPr lang="es-ES" sz="12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 </a:t>
            </a:r>
            <a:endParaRPr lang="es-ES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Rectángulo redondeado"/>
          <p:cNvSpPr/>
          <p:nvPr/>
        </p:nvSpPr>
        <p:spPr>
          <a:xfrm>
            <a:off x="3491880" y="1916832"/>
            <a:ext cx="1152128" cy="648000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latin typeface="Arial" pitchFamily="34" charset="0"/>
                <a:cs typeface="Arial" pitchFamily="34" charset="0"/>
              </a:rPr>
              <a:t>Estudio de Tecnología 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22 Rectángulo redondeado"/>
          <p:cNvSpPr/>
          <p:nvPr/>
        </p:nvSpPr>
        <p:spPr>
          <a:xfrm>
            <a:off x="7740352" y="1988840"/>
            <a:ext cx="1152128" cy="648000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latin typeface="Arial" pitchFamily="34" charset="0"/>
                <a:cs typeface="Arial" pitchFamily="34" charset="0"/>
              </a:rPr>
              <a:t>Diagrama de la planta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3995936" y="260648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ES" sz="4400" dirty="0" smtClean="0">
                <a:solidFill>
                  <a:srgbClr val="FF0000"/>
                </a:solidFill>
              </a:rPr>
              <a:t> </a:t>
            </a:r>
            <a:endParaRPr lang="es-ES" sz="4400" dirty="0">
              <a:solidFill>
                <a:srgbClr val="FF0000"/>
              </a:solidFill>
            </a:endParaRPr>
          </a:p>
        </p:txBody>
      </p:sp>
      <p:cxnSp>
        <p:nvCxnSpPr>
          <p:cNvPr id="14" name="13 Conector angular"/>
          <p:cNvCxnSpPr>
            <a:stCxn id="4" idx="2"/>
            <a:endCxn id="7" idx="0"/>
          </p:cNvCxnSpPr>
          <p:nvPr/>
        </p:nvCxnSpPr>
        <p:spPr>
          <a:xfrm rot="5400000">
            <a:off x="2852700" y="-450460"/>
            <a:ext cx="828176" cy="390640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26 Conector recto"/>
          <p:cNvCxnSpPr/>
          <p:nvPr/>
        </p:nvCxnSpPr>
        <p:spPr>
          <a:xfrm>
            <a:off x="4067944" y="1484784"/>
            <a:ext cx="0" cy="39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"/>
          <p:cNvCxnSpPr>
            <a:endCxn id="17" idx="0"/>
          </p:cNvCxnSpPr>
          <p:nvPr/>
        </p:nvCxnSpPr>
        <p:spPr>
          <a:xfrm flipH="1">
            <a:off x="1241576" y="2564904"/>
            <a:ext cx="0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/>
          <p:nvPr/>
        </p:nvCxnSpPr>
        <p:spPr>
          <a:xfrm>
            <a:off x="6948264" y="1484784"/>
            <a:ext cx="0" cy="39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32 Conector recto"/>
          <p:cNvCxnSpPr>
            <a:endCxn id="38" idx="0"/>
          </p:cNvCxnSpPr>
          <p:nvPr/>
        </p:nvCxnSpPr>
        <p:spPr>
          <a:xfrm>
            <a:off x="2627784" y="1484784"/>
            <a:ext cx="0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34 Conector recto"/>
          <p:cNvCxnSpPr>
            <a:stCxn id="17" idx="2"/>
            <a:endCxn id="19" idx="0"/>
          </p:cNvCxnSpPr>
          <p:nvPr/>
        </p:nvCxnSpPr>
        <p:spPr>
          <a:xfrm>
            <a:off x="1241576" y="3860976"/>
            <a:ext cx="0" cy="4321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42 Rectángulo redondeado"/>
          <p:cNvSpPr/>
          <p:nvPr/>
        </p:nvSpPr>
        <p:spPr>
          <a:xfrm>
            <a:off x="3600000" y="3213048"/>
            <a:ext cx="1476056" cy="648000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latin typeface="Arial" pitchFamily="34" charset="0"/>
                <a:cs typeface="Arial" pitchFamily="34" charset="0"/>
              </a:rPr>
              <a:t>Selección de tecnología mas adecuada 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4" name="43 Conector recto"/>
          <p:cNvCxnSpPr>
            <a:stCxn id="22" idx="2"/>
            <a:endCxn id="43" idx="0"/>
          </p:cNvCxnSpPr>
          <p:nvPr/>
        </p:nvCxnSpPr>
        <p:spPr>
          <a:xfrm>
            <a:off x="4067944" y="2564832"/>
            <a:ext cx="270084" cy="6482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Conector recto"/>
          <p:cNvCxnSpPr>
            <a:stCxn id="19" idx="2"/>
            <a:endCxn id="21" idx="0"/>
          </p:cNvCxnSpPr>
          <p:nvPr/>
        </p:nvCxnSpPr>
        <p:spPr>
          <a:xfrm flipH="1">
            <a:off x="1223628" y="4941096"/>
            <a:ext cx="0" cy="4321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37 Rectángulo redondeado"/>
          <p:cNvSpPr/>
          <p:nvPr/>
        </p:nvSpPr>
        <p:spPr>
          <a:xfrm>
            <a:off x="2123728" y="1844824"/>
            <a:ext cx="1152128" cy="648000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latin typeface="Arial" pitchFamily="34" charset="0"/>
                <a:cs typeface="Arial" pitchFamily="34" charset="0"/>
              </a:rPr>
              <a:t>Marco teórico 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1" name="40 Conector angular"/>
          <p:cNvCxnSpPr>
            <a:stCxn id="4" idx="2"/>
            <a:endCxn id="23" idx="0"/>
          </p:cNvCxnSpPr>
          <p:nvPr/>
        </p:nvCxnSpPr>
        <p:spPr>
          <a:xfrm rot="16200000" flipH="1">
            <a:off x="6318112" y="-9464"/>
            <a:ext cx="900184" cy="3096424"/>
          </a:xfrm>
          <a:prstGeom prst="bentConnector3">
            <a:avLst>
              <a:gd name="adj1" fmla="val 45383"/>
            </a:avLst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46 Conector recto"/>
          <p:cNvCxnSpPr/>
          <p:nvPr/>
        </p:nvCxnSpPr>
        <p:spPr>
          <a:xfrm>
            <a:off x="5508104" y="1484784"/>
            <a:ext cx="0" cy="39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3780072" y="332656"/>
            <a:ext cx="1440000" cy="756000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latin typeface="Arial" pitchFamily="34" charset="0"/>
                <a:cs typeface="Arial" pitchFamily="34" charset="0"/>
              </a:rPr>
              <a:t>Fase de ingeniería conceptual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131840" y="260648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 startAt="2"/>
            </a:pPr>
            <a:r>
              <a:rPr lang="es-ES" sz="4400" dirty="0" smtClean="0">
                <a:solidFill>
                  <a:srgbClr val="FF0000"/>
                </a:solidFill>
              </a:rPr>
              <a:t> </a:t>
            </a:r>
            <a:endParaRPr lang="es-ES" sz="4400" dirty="0">
              <a:solidFill>
                <a:srgbClr val="FF0000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2051720" y="1916832"/>
            <a:ext cx="1116016" cy="648000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Arial" pitchFamily="34" charset="0"/>
                <a:cs typeface="Arial" pitchFamily="34" charset="0"/>
              </a:rPr>
              <a:t>ESTUDIOS DE  FACTIBILIDAD</a:t>
            </a:r>
          </a:p>
          <a:p>
            <a:pPr algn="ctr"/>
            <a:r>
              <a:rPr lang="es-ES" sz="1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s-ES" sz="1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 redondeado"/>
          <p:cNvSpPr/>
          <p:nvPr/>
        </p:nvSpPr>
        <p:spPr>
          <a:xfrm>
            <a:off x="1835696" y="2924944"/>
            <a:ext cx="1440160" cy="936032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Arial" pitchFamily="34" charset="0"/>
                <a:cs typeface="Arial" pitchFamily="34" charset="0"/>
              </a:rPr>
              <a:t>viabilidad técnica,  económica, y rentabilidad.</a:t>
            </a:r>
            <a:endParaRPr lang="es-E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5724128" y="1916832"/>
            <a:ext cx="1512168" cy="936032"/>
          </a:xfrm>
          <a:prstGeom prst="roundRect">
            <a:avLst>
              <a:gd name="adj" fmla="val 0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latin typeface="Arial" pitchFamily="34" charset="0"/>
                <a:cs typeface="Arial" pitchFamily="34" charset="0"/>
              </a:rPr>
              <a:t>Se conocen los diferentes caudales en el proceso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 redondeado"/>
          <p:cNvSpPr/>
          <p:nvPr/>
        </p:nvSpPr>
        <p:spPr>
          <a:xfrm>
            <a:off x="3995936" y="1916832"/>
            <a:ext cx="1008112" cy="576064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2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ESTUDIO DE DEFINICIÓN</a:t>
            </a:r>
          </a:p>
          <a:p>
            <a:pPr algn="ctr"/>
            <a:endParaRPr lang="es-ES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16 Conector recto"/>
          <p:cNvCxnSpPr/>
          <p:nvPr/>
        </p:nvCxnSpPr>
        <p:spPr>
          <a:xfrm>
            <a:off x="4499992" y="1124744"/>
            <a:ext cx="0" cy="75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>
            <a:off x="2555776" y="2564904"/>
            <a:ext cx="0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30 Rectángulo"/>
          <p:cNvSpPr/>
          <p:nvPr/>
        </p:nvSpPr>
        <p:spPr>
          <a:xfrm>
            <a:off x="3635896" y="3140968"/>
            <a:ext cx="1709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Se desarrolla el Diagrama de flujo de Proceso (DFP) y se establecen las variables de operación</a:t>
            </a:r>
            <a:endParaRPr lang="es-ES" b="1" dirty="0"/>
          </a:p>
        </p:txBody>
      </p:sp>
      <p:cxnSp>
        <p:nvCxnSpPr>
          <p:cNvPr id="32" name="31 Conector recto de flecha"/>
          <p:cNvCxnSpPr>
            <a:stCxn id="12" idx="2"/>
            <a:endCxn id="31" idx="0"/>
          </p:cNvCxnSpPr>
          <p:nvPr/>
        </p:nvCxnSpPr>
        <p:spPr>
          <a:xfrm flipH="1">
            <a:off x="4490864" y="2492896"/>
            <a:ext cx="9128" cy="64807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CuadroTexto"/>
          <p:cNvSpPr txBox="1"/>
          <p:nvPr/>
        </p:nvSpPr>
        <p:spPr>
          <a:xfrm>
            <a:off x="1835696" y="5445224"/>
            <a:ext cx="4968552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En este fase se empiezan a conocer un estimado de los costos de producción de la planta.</a:t>
            </a:r>
            <a:endParaRPr lang="es-ES" dirty="0"/>
          </a:p>
        </p:txBody>
      </p:sp>
      <p:cxnSp>
        <p:nvCxnSpPr>
          <p:cNvPr id="43" name="42 Conector angular"/>
          <p:cNvCxnSpPr>
            <a:stCxn id="5" idx="0"/>
            <a:endCxn id="11" idx="0"/>
          </p:cNvCxnSpPr>
          <p:nvPr/>
        </p:nvCxnSpPr>
        <p:spPr>
          <a:xfrm rot="5400000" flipH="1" flipV="1">
            <a:off x="4544970" y="-18410"/>
            <a:ext cx="12700" cy="3870484"/>
          </a:xfrm>
          <a:prstGeom prst="bentConnector3">
            <a:avLst>
              <a:gd name="adj1" fmla="val 3654544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3780072" y="332656"/>
            <a:ext cx="1440000" cy="756000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latin typeface="Arial" pitchFamily="34" charset="0"/>
                <a:cs typeface="Arial" pitchFamily="34" charset="0"/>
              </a:rPr>
              <a:t>Fase de ingeniería básica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131840" y="260648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 startAt="3"/>
            </a:pPr>
            <a:r>
              <a:rPr lang="es-ES" sz="4400" dirty="0" smtClean="0">
                <a:solidFill>
                  <a:srgbClr val="FF0000"/>
                </a:solidFill>
              </a:rPr>
              <a:t> </a:t>
            </a:r>
            <a:endParaRPr lang="es-ES" sz="4400" dirty="0">
              <a:solidFill>
                <a:srgbClr val="FF0000"/>
              </a:solidFill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2051720" y="1916832"/>
            <a:ext cx="1116016" cy="648000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DISEÑO DE PROCESO</a:t>
            </a:r>
            <a:r>
              <a:rPr lang="es-ES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s-ES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1835696" y="2924944"/>
            <a:ext cx="1440160" cy="936032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especificaciones de proceso de los equipos</a:t>
            </a:r>
            <a:endParaRPr lang="es-ES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5724128" y="1916832"/>
            <a:ext cx="1512168" cy="936032"/>
          </a:xfrm>
          <a:prstGeom prst="roundRect">
            <a:avLst>
              <a:gd name="adj" fmla="val 0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latin typeface="Arial" pitchFamily="34" charset="0"/>
                <a:cs typeface="Arial" pitchFamily="34" charset="0"/>
              </a:rPr>
              <a:t>Se conocen los documentos de la normativa legal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 redondeado"/>
          <p:cNvSpPr/>
          <p:nvPr/>
        </p:nvSpPr>
        <p:spPr>
          <a:xfrm>
            <a:off x="3851920" y="1772816"/>
            <a:ext cx="1296144" cy="720080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DISEÑO BÁSICO DE INGENIERÍA</a:t>
            </a:r>
          </a:p>
          <a:p>
            <a:pPr algn="ctr"/>
            <a:endParaRPr lang="es-E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>
            <a:off x="4499992" y="1124744"/>
            <a:ext cx="0" cy="61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>
            <a:off x="2555776" y="2564904"/>
            <a:ext cx="0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"/>
          <p:cNvSpPr/>
          <p:nvPr/>
        </p:nvSpPr>
        <p:spPr>
          <a:xfrm>
            <a:off x="3419872" y="3140968"/>
            <a:ext cx="22322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diseño detallado de equipos e información de fabricantes de equipos,</a:t>
            </a:r>
            <a:endParaRPr lang="es-ES" b="1" dirty="0"/>
          </a:p>
        </p:txBody>
      </p:sp>
      <p:cxnSp>
        <p:nvCxnSpPr>
          <p:cNvPr id="11" name="10 Conector recto de flecha"/>
          <p:cNvCxnSpPr>
            <a:stCxn id="7" idx="2"/>
            <a:endCxn id="10" idx="0"/>
          </p:cNvCxnSpPr>
          <p:nvPr/>
        </p:nvCxnSpPr>
        <p:spPr>
          <a:xfrm>
            <a:off x="4499992" y="2492896"/>
            <a:ext cx="36004" cy="64807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1835696" y="5445224"/>
            <a:ext cx="4968552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En este fase se preparan los estimado de los costos referente a la producción y equipos.</a:t>
            </a:r>
            <a:endParaRPr lang="es-ES" dirty="0"/>
          </a:p>
        </p:txBody>
      </p:sp>
      <p:cxnSp>
        <p:nvCxnSpPr>
          <p:cNvPr id="13" name="12 Conector angular"/>
          <p:cNvCxnSpPr>
            <a:stCxn id="4" idx="0"/>
            <a:endCxn id="6" idx="0"/>
          </p:cNvCxnSpPr>
          <p:nvPr/>
        </p:nvCxnSpPr>
        <p:spPr>
          <a:xfrm rot="5400000" flipH="1" flipV="1">
            <a:off x="4544970" y="-18410"/>
            <a:ext cx="12700" cy="3870484"/>
          </a:xfrm>
          <a:prstGeom prst="bentConnector3">
            <a:avLst>
              <a:gd name="adj1" fmla="val 3654544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23928" y="332656"/>
            <a:ext cx="1656184" cy="9233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s-ES" dirty="0" smtClean="0"/>
              <a:t>FASE DE INGENIERIA DE DETALLE</a:t>
            </a:r>
            <a:endParaRPr lang="es-ES" dirty="0"/>
          </a:p>
        </p:txBody>
      </p:sp>
      <p:sp>
        <p:nvSpPr>
          <p:cNvPr id="3" name="2 Rectángulo redondeado"/>
          <p:cNvSpPr/>
          <p:nvPr/>
        </p:nvSpPr>
        <p:spPr>
          <a:xfrm>
            <a:off x="2339752" y="2276872"/>
            <a:ext cx="1872208" cy="1296144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especificaciones finales para la adquisición de materiales y equipos,</a:t>
            </a:r>
            <a:endParaRPr lang="es-ES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5940152" y="2348880"/>
            <a:ext cx="1872208" cy="1296144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el plan  de  ejecución  para la </a:t>
            </a:r>
            <a:r>
              <a:rPr lang="es-ES" sz="1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construcción</a:t>
            </a:r>
            <a:r>
              <a:rPr lang="es-ES" sz="1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 el plan  de  ejecución  para la construcción</a:t>
            </a:r>
            <a:endParaRPr lang="es-ES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" name="5 Conector angular"/>
          <p:cNvCxnSpPr>
            <a:stCxn id="3" idx="0"/>
            <a:endCxn id="4" idx="0"/>
          </p:cNvCxnSpPr>
          <p:nvPr/>
        </p:nvCxnSpPr>
        <p:spPr>
          <a:xfrm rot="16200000" flipH="1">
            <a:off x="5040052" y="512676"/>
            <a:ext cx="72008" cy="3600400"/>
          </a:xfrm>
          <a:prstGeom prst="bentConnector3">
            <a:avLst>
              <a:gd name="adj1" fmla="val -702271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8 Conector recto"/>
          <p:cNvCxnSpPr>
            <a:stCxn id="2" idx="2"/>
          </p:cNvCxnSpPr>
          <p:nvPr/>
        </p:nvCxnSpPr>
        <p:spPr>
          <a:xfrm flipH="1">
            <a:off x="4716016" y="1255986"/>
            <a:ext cx="0" cy="46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9 Rectángulo"/>
          <p:cNvSpPr/>
          <p:nvPr/>
        </p:nvSpPr>
        <p:spPr>
          <a:xfrm>
            <a:off x="2339752" y="4941168"/>
            <a:ext cx="4572000" cy="132343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just"/>
            <a:r>
              <a:rPr lang="es-ES" sz="20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se desarrollan las especificaciones detalladas correspondientes a las especialidades  de Ingeniería Mecánica, Instrumentación, electricidad  y civil</a:t>
            </a:r>
            <a:endParaRPr lang="es-ES" sz="2000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131840" y="260648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 startAt="4"/>
            </a:pPr>
            <a:r>
              <a:rPr lang="es-ES" sz="4400" dirty="0" smtClean="0">
                <a:solidFill>
                  <a:srgbClr val="FF0000"/>
                </a:solidFill>
              </a:rPr>
              <a:t> </a:t>
            </a:r>
            <a:endParaRPr lang="es-ES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3780072" y="332656"/>
            <a:ext cx="1440000" cy="756000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latin typeface="Arial" pitchFamily="34" charset="0"/>
                <a:cs typeface="Arial" pitchFamily="34" charset="0"/>
              </a:rPr>
              <a:t>Fase de procura y construcción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131840" y="260648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 startAt="5"/>
            </a:pPr>
            <a:r>
              <a:rPr lang="es-ES" sz="4400" dirty="0" smtClean="0">
                <a:solidFill>
                  <a:srgbClr val="FF0000"/>
                </a:solidFill>
              </a:rPr>
              <a:t> </a:t>
            </a:r>
            <a:endParaRPr lang="es-ES" sz="4400" dirty="0">
              <a:solidFill>
                <a:srgbClr val="FF0000"/>
              </a:solidFill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6516216" y="2060848"/>
            <a:ext cx="1512168" cy="792088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FASE DE CONSTRUCCIÓN</a:t>
            </a:r>
            <a:endParaRPr lang="es-ES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1547664" y="1844824"/>
            <a:ext cx="1368152" cy="648072"/>
          </a:xfrm>
          <a:prstGeom prst="roundRect">
            <a:avLst>
              <a:gd name="adj" fmla="val 0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b="1" spc="-100" dirty="0" smtClean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tx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  <a:p>
            <a:pPr algn="ctr"/>
            <a:r>
              <a:rPr lang="es-ES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FASE DE PROCURA</a:t>
            </a:r>
          </a:p>
          <a:p>
            <a:pPr algn="ctr"/>
            <a:endParaRPr lang="es-ES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691680" y="5445224"/>
            <a:ext cx="5760640" cy="120032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ES" dirty="0" smtClean="0"/>
              <a:t>En esta fase se realiza el estimado de costo del diseño completo de la planta y una lista de los posibles contratistas el estudio será de una construcción con costos reales pero ficticia.</a:t>
            </a:r>
            <a:endParaRPr lang="es-ES" dirty="0"/>
          </a:p>
        </p:txBody>
      </p:sp>
      <p:cxnSp>
        <p:nvCxnSpPr>
          <p:cNvPr id="13" name="12 Conector angular"/>
          <p:cNvCxnSpPr>
            <a:stCxn id="4" idx="0"/>
            <a:endCxn id="6" idx="0"/>
          </p:cNvCxnSpPr>
          <p:nvPr/>
        </p:nvCxnSpPr>
        <p:spPr>
          <a:xfrm rot="16200000" flipV="1">
            <a:off x="4644008" y="-567444"/>
            <a:ext cx="216024" cy="5040560"/>
          </a:xfrm>
          <a:prstGeom prst="bentConnector3">
            <a:avLst>
              <a:gd name="adj1" fmla="val 205822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28 Rectángulo"/>
          <p:cNvSpPr/>
          <p:nvPr/>
        </p:nvSpPr>
        <p:spPr>
          <a:xfrm>
            <a:off x="1259632" y="2996952"/>
            <a:ext cx="2141984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s-ES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se realiza la requisición y compra de materiales y equipos a ser utilizados en la construcción del   proyecto </a:t>
            </a:r>
            <a:endParaRPr lang="es-ES" dirty="0">
              <a:solidFill>
                <a:schemeClr val="tx1"/>
              </a:solidFill>
            </a:endParaRPr>
          </a:p>
        </p:txBody>
      </p:sp>
      <p:cxnSp>
        <p:nvCxnSpPr>
          <p:cNvPr id="30" name="29 Conector recto"/>
          <p:cNvCxnSpPr>
            <a:stCxn id="6" idx="2"/>
            <a:endCxn id="29" idx="0"/>
          </p:cNvCxnSpPr>
          <p:nvPr/>
        </p:nvCxnSpPr>
        <p:spPr>
          <a:xfrm>
            <a:off x="2231740" y="2492896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33 Rectángulo"/>
          <p:cNvSpPr/>
          <p:nvPr/>
        </p:nvSpPr>
        <p:spPr>
          <a:xfrm>
            <a:off x="6300192" y="3441774"/>
            <a:ext cx="1863230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s-ES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ejecución física de actividades en el sitio de la obra </a:t>
            </a:r>
            <a:endParaRPr lang="es-ES" b="1" dirty="0"/>
          </a:p>
        </p:txBody>
      </p:sp>
      <p:cxnSp>
        <p:nvCxnSpPr>
          <p:cNvPr id="35" name="34 Conector recto"/>
          <p:cNvCxnSpPr>
            <a:stCxn id="4" idx="2"/>
            <a:endCxn id="34" idx="0"/>
          </p:cNvCxnSpPr>
          <p:nvPr/>
        </p:nvCxnSpPr>
        <p:spPr>
          <a:xfrm flipH="1">
            <a:off x="7231807" y="2852936"/>
            <a:ext cx="0" cy="5888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378</Words>
  <Application>Microsoft Office PowerPoint</Application>
  <PresentationFormat>Presentación en pantalla (4:3)</PresentationFormat>
  <Paragraphs>64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Windows XP Titan Ultimate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</dc:creator>
  <cp:lastModifiedBy>Admin</cp:lastModifiedBy>
  <cp:revision>18</cp:revision>
  <dcterms:created xsi:type="dcterms:W3CDTF">2012-04-01T19:51:25Z</dcterms:created>
  <dcterms:modified xsi:type="dcterms:W3CDTF">2012-04-08T22:00:56Z</dcterms:modified>
</cp:coreProperties>
</file>