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9" r:id="rId2"/>
    <p:sldId id="256" r:id="rId3"/>
    <p:sldId id="268" r:id="rId4"/>
    <p:sldId id="258" r:id="rId5"/>
    <p:sldId id="264" r:id="rId6"/>
    <p:sldId id="266" r:id="rId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CC"/>
    <a:srgbClr val="5F5F5F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08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55E1BE2-6A1F-48CE-8967-E752ECF8EB9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A522E0-F1BA-4924-9686-07A4706E69BE}" type="slidenum">
              <a:rPr lang="es-ES"/>
              <a:pPr/>
              <a:t>1</a:t>
            </a:fld>
            <a:endParaRPr lang="es-E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2FB609-CF83-4406-AEBA-C03CE16123A5}" type="slidenum">
              <a:rPr lang="es-ES"/>
              <a:pPr/>
              <a:t>2</a:t>
            </a:fld>
            <a:endParaRPr lang="es-ES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1086C3-DDA6-41BC-A7DB-E21DFBF9AD44}" type="slidenum">
              <a:rPr lang="es-ES"/>
              <a:pPr/>
              <a:t>3</a:t>
            </a:fld>
            <a:endParaRPr lang="es-ES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93709C-19C8-4131-9593-1CC262D78A12}" type="slidenum">
              <a:rPr lang="es-ES"/>
              <a:pPr/>
              <a:t>4</a:t>
            </a:fld>
            <a:endParaRPr lang="es-ES"/>
          </a:p>
        </p:txBody>
      </p:sp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56E5ED-4FB0-40EE-928D-4840080E478A}" type="slidenum">
              <a:rPr lang="es-ES"/>
              <a:pPr/>
              <a:t>5</a:t>
            </a:fld>
            <a:endParaRPr lang="es-ES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8A3BAC-D482-4B14-84FC-41F9BFD44E85}" type="slidenum">
              <a:rPr lang="es-ES"/>
              <a:pPr/>
              <a:t>6</a:t>
            </a:fld>
            <a:endParaRPr lang="es-ES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769383-20B5-4FBB-A253-B18381BB95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0A93E3-B87A-4730-975F-0AEA903E3E8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40CDC5-D2A0-4049-853E-1BDB1F22CB8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C3C908-6F64-460A-B401-9F477886DDF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F1C838-517C-498E-9DC9-143C9A690B5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7E38D-1E6B-4C30-A3DF-B85DD463951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3D69E9-B8FD-4152-A577-3158AA2EAD8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B30243-B4E3-41BA-A9AD-DF3A78372FE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DC398A-24DC-40B0-9829-3DDBD76AD7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F58240-3290-4260-9A2C-BD8F597B99E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A84E4E-1213-4528-89B7-B01653C176B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5FDA858-0B19-4ECB-B0E2-8D65E199728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363C178-CF89-4527-B552-F3847DAC5E5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Gr_fico_de_Microsoft_Office_Excel1.xls"/><Relationship Id="rId4" Type="http://schemas.openxmlformats.org/officeDocument/2006/relationships/hyperlink" Target="Isocin&#233;ticas.xl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Gr_fico_de_Microsoft_Office_Excel3.xls"/><Relationship Id="rId4" Type="http://schemas.openxmlformats.org/officeDocument/2006/relationships/oleObject" Target="../embeddings/Gr_fico_de_Microsoft_Office_Excel2.xls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Gr_fico_de_Microsoft_Office_Excel5.xls"/><Relationship Id="rId4" Type="http://schemas.openxmlformats.org/officeDocument/2006/relationships/oleObject" Target="../embeddings/Gr_fico_de_Microsoft_Office_Excel4.xls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2"/>
          <p:cNvGrpSpPr>
            <a:grpSpLocks/>
          </p:cNvGrpSpPr>
          <p:nvPr/>
        </p:nvGrpSpPr>
        <p:grpSpPr bwMode="auto">
          <a:xfrm rot="-2192391">
            <a:off x="6516688" y="4076700"/>
            <a:ext cx="1008062" cy="935038"/>
            <a:chOff x="3833" y="981"/>
            <a:chExt cx="533" cy="533"/>
          </a:xfrm>
        </p:grpSpPr>
        <p:pic>
          <p:nvPicPr>
            <p:cNvPr id="46083" name="Picture 3" descr="j043382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33" y="1026"/>
              <a:ext cx="216" cy="216"/>
            </a:xfrm>
            <a:prstGeom prst="rect">
              <a:avLst/>
            </a:prstGeom>
            <a:solidFill>
              <a:srgbClr val="99CCFF"/>
            </a:solidFill>
          </p:spPr>
        </p:pic>
        <p:pic>
          <p:nvPicPr>
            <p:cNvPr id="46084" name="Picture 4" descr="j043382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50" y="981"/>
              <a:ext cx="216" cy="216"/>
            </a:xfrm>
            <a:prstGeom prst="rect">
              <a:avLst/>
            </a:prstGeom>
            <a:solidFill>
              <a:srgbClr val="99CCFF"/>
            </a:solidFill>
          </p:spPr>
        </p:pic>
        <p:pic>
          <p:nvPicPr>
            <p:cNvPr id="46085" name="Picture 5" descr="j043382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69" y="1117"/>
              <a:ext cx="272" cy="272"/>
            </a:xfrm>
            <a:prstGeom prst="rect">
              <a:avLst/>
            </a:prstGeom>
            <a:solidFill>
              <a:srgbClr val="FF99CC"/>
            </a:solidFill>
          </p:spPr>
        </p:pic>
        <p:pic>
          <p:nvPicPr>
            <p:cNvPr id="46086" name="Picture 6" descr="j043382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59" y="1298"/>
              <a:ext cx="216" cy="216"/>
            </a:xfrm>
            <a:prstGeom prst="rect">
              <a:avLst/>
            </a:prstGeom>
            <a:solidFill>
              <a:srgbClr val="99CCFF"/>
            </a:solidFill>
          </p:spPr>
        </p:pic>
      </p:grpSp>
      <p:grpSp>
        <p:nvGrpSpPr>
          <p:cNvPr id="46087" name="Group 7"/>
          <p:cNvGrpSpPr>
            <a:grpSpLocks/>
          </p:cNvGrpSpPr>
          <p:nvPr/>
        </p:nvGrpSpPr>
        <p:grpSpPr bwMode="auto">
          <a:xfrm rot="1771559">
            <a:off x="1196975" y="1557338"/>
            <a:ext cx="495300" cy="495300"/>
            <a:chOff x="7140" y="11820"/>
            <a:chExt cx="780" cy="780"/>
          </a:xfrm>
        </p:grpSpPr>
        <p:pic>
          <p:nvPicPr>
            <p:cNvPr id="46088" name="Picture 8" descr="j04338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40" y="11820"/>
              <a:ext cx="540" cy="540"/>
            </a:xfrm>
            <a:prstGeom prst="rect">
              <a:avLst/>
            </a:prstGeom>
            <a:solidFill>
              <a:srgbClr val="99CCFF"/>
            </a:solidFill>
          </p:spPr>
        </p:pic>
        <p:pic>
          <p:nvPicPr>
            <p:cNvPr id="46089" name="Picture 9" descr="j04338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380" y="12060"/>
              <a:ext cx="540" cy="540"/>
            </a:xfrm>
            <a:prstGeom prst="rect">
              <a:avLst/>
            </a:prstGeom>
            <a:solidFill>
              <a:srgbClr val="99CCFF"/>
            </a:solidFill>
          </p:spPr>
        </p:pic>
      </p:grpSp>
      <p:grpSp>
        <p:nvGrpSpPr>
          <p:cNvPr id="46090" name="Group 10"/>
          <p:cNvGrpSpPr>
            <a:grpSpLocks/>
          </p:cNvGrpSpPr>
          <p:nvPr/>
        </p:nvGrpSpPr>
        <p:grpSpPr bwMode="auto">
          <a:xfrm>
            <a:off x="971550" y="2060575"/>
            <a:ext cx="5472113" cy="3643313"/>
            <a:chOff x="612" y="1298"/>
            <a:chExt cx="3447" cy="2295"/>
          </a:xfrm>
        </p:grpSpPr>
        <p:sp>
          <p:nvSpPr>
            <p:cNvPr id="46091" name="AutoShape 11"/>
            <p:cNvSpPr>
              <a:spLocks noChangeArrowheads="1"/>
            </p:cNvSpPr>
            <p:nvPr/>
          </p:nvSpPr>
          <p:spPr bwMode="auto">
            <a:xfrm rot="5400000">
              <a:off x="2790" y="1933"/>
              <a:ext cx="1088" cy="1451"/>
            </a:xfrm>
            <a:prstGeom prst="flowChartMerge">
              <a:avLst/>
            </a:prstGeom>
            <a:solidFill>
              <a:srgbClr val="C0C0C0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6092" name="AutoShape 12"/>
            <p:cNvSpPr>
              <a:spLocks noChangeArrowheads="1"/>
            </p:cNvSpPr>
            <p:nvPr/>
          </p:nvSpPr>
          <p:spPr bwMode="auto">
            <a:xfrm>
              <a:off x="612" y="1706"/>
              <a:ext cx="2994" cy="1887"/>
            </a:xfrm>
            <a:prstGeom prst="flowChartAlternateProcess">
              <a:avLst/>
            </a:prstGeom>
            <a:solidFill>
              <a:srgbClr val="C0C0C0"/>
            </a:solidFill>
            <a:ln w="9525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6093" name="AutoShape 13"/>
            <p:cNvSpPr>
              <a:spLocks noChangeArrowheads="1"/>
            </p:cNvSpPr>
            <p:nvPr/>
          </p:nvSpPr>
          <p:spPr bwMode="auto">
            <a:xfrm>
              <a:off x="748" y="1298"/>
              <a:ext cx="1134" cy="1180"/>
            </a:xfrm>
            <a:prstGeom prst="flowChartMerge">
              <a:avLst/>
            </a:prstGeom>
            <a:solidFill>
              <a:srgbClr val="C0C0C0">
                <a:alpha val="89999"/>
              </a:srgbClr>
            </a:solidFill>
            <a:ln w="9525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grpSp>
          <p:nvGrpSpPr>
            <p:cNvPr id="46094" name="Group 14"/>
            <p:cNvGrpSpPr>
              <a:grpSpLocks/>
            </p:cNvGrpSpPr>
            <p:nvPr/>
          </p:nvGrpSpPr>
          <p:grpSpPr bwMode="auto">
            <a:xfrm>
              <a:off x="794" y="2024"/>
              <a:ext cx="816" cy="635"/>
              <a:chOff x="1632" y="1248"/>
              <a:chExt cx="2682" cy="2286"/>
            </a:xfrm>
          </p:grpSpPr>
          <p:sp>
            <p:nvSpPr>
              <p:cNvPr id="46095" name="Gear"/>
              <p:cNvSpPr>
                <a:spLocks noEditPoints="1" noChangeArrowheads="1"/>
              </p:cNvSpPr>
              <p:nvPr/>
            </p:nvSpPr>
            <p:spPr bwMode="auto">
              <a:xfrm>
                <a:off x="3119" y="1248"/>
                <a:ext cx="1195" cy="1048"/>
              </a:xfrm>
              <a:custGeom>
                <a:avLst/>
                <a:gdLst>
                  <a:gd name="T0" fmla="*/ 10800 w 21600"/>
                  <a:gd name="T1" fmla="*/ 0 h 21600"/>
                  <a:gd name="T2" fmla="*/ 21600 w 21600"/>
                  <a:gd name="T3" fmla="*/ 10800 h 21600"/>
                  <a:gd name="T4" fmla="*/ 10800 w 21600"/>
                  <a:gd name="T5" fmla="*/ 21600 h 21600"/>
                  <a:gd name="T6" fmla="*/ 0 w 21600"/>
                  <a:gd name="T7" fmla="*/ 10800 h 21600"/>
                  <a:gd name="T8" fmla="*/ 4374 w 21600"/>
                  <a:gd name="T9" fmla="*/ 3964 h 21600"/>
                  <a:gd name="T10" fmla="*/ 17841 w 21600"/>
                  <a:gd name="T11" fmla="*/ 17635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9689" y="1725"/>
                    </a:moveTo>
                    <a:lnTo>
                      <a:pt x="10304" y="85"/>
                    </a:lnTo>
                    <a:lnTo>
                      <a:pt x="11637" y="85"/>
                    </a:lnTo>
                    <a:lnTo>
                      <a:pt x="12303" y="1777"/>
                    </a:lnTo>
                    <a:lnTo>
                      <a:pt x="13072" y="1931"/>
                    </a:lnTo>
                    <a:lnTo>
                      <a:pt x="14303" y="598"/>
                    </a:lnTo>
                    <a:lnTo>
                      <a:pt x="15533" y="1110"/>
                    </a:lnTo>
                    <a:lnTo>
                      <a:pt x="15584" y="2905"/>
                    </a:lnTo>
                    <a:lnTo>
                      <a:pt x="16405" y="3520"/>
                    </a:lnTo>
                    <a:lnTo>
                      <a:pt x="17891" y="2751"/>
                    </a:lnTo>
                    <a:lnTo>
                      <a:pt x="18917" y="3674"/>
                    </a:lnTo>
                    <a:lnTo>
                      <a:pt x="18199" y="5314"/>
                    </a:lnTo>
                    <a:lnTo>
                      <a:pt x="18763" y="6083"/>
                    </a:lnTo>
                    <a:lnTo>
                      <a:pt x="20403" y="6032"/>
                    </a:lnTo>
                    <a:lnTo>
                      <a:pt x="20865" y="7211"/>
                    </a:lnTo>
                    <a:lnTo>
                      <a:pt x="19737" y="8185"/>
                    </a:lnTo>
                    <a:lnTo>
                      <a:pt x="20096" y="9723"/>
                    </a:lnTo>
                    <a:lnTo>
                      <a:pt x="21634" y="10287"/>
                    </a:lnTo>
                    <a:lnTo>
                      <a:pt x="21582" y="11620"/>
                    </a:lnTo>
                    <a:lnTo>
                      <a:pt x="20147" y="12184"/>
                    </a:lnTo>
                    <a:lnTo>
                      <a:pt x="19942" y="13158"/>
                    </a:lnTo>
                    <a:lnTo>
                      <a:pt x="21070" y="14234"/>
                    </a:lnTo>
                    <a:lnTo>
                      <a:pt x="20608" y="15362"/>
                    </a:lnTo>
                    <a:lnTo>
                      <a:pt x="19019" y="15465"/>
                    </a:lnTo>
                    <a:lnTo>
                      <a:pt x="18404" y="16439"/>
                    </a:lnTo>
                    <a:lnTo>
                      <a:pt x="19122" y="17925"/>
                    </a:lnTo>
                    <a:lnTo>
                      <a:pt x="18096" y="18797"/>
                    </a:lnTo>
                    <a:lnTo>
                      <a:pt x="16763" y="18284"/>
                    </a:lnTo>
                    <a:lnTo>
                      <a:pt x="15431" y="19002"/>
                    </a:lnTo>
                    <a:lnTo>
                      <a:pt x="15277" y="20848"/>
                    </a:lnTo>
                    <a:lnTo>
                      <a:pt x="14149" y="21155"/>
                    </a:lnTo>
                    <a:lnTo>
                      <a:pt x="13021" y="19925"/>
                    </a:lnTo>
                    <a:lnTo>
                      <a:pt x="12252" y="20181"/>
                    </a:lnTo>
                    <a:lnTo>
                      <a:pt x="11739" y="21668"/>
                    </a:lnTo>
                    <a:lnTo>
                      <a:pt x="10201" y="21668"/>
                    </a:lnTo>
                    <a:lnTo>
                      <a:pt x="9740" y="20130"/>
                    </a:lnTo>
                    <a:lnTo>
                      <a:pt x="8253" y="19771"/>
                    </a:lnTo>
                    <a:lnTo>
                      <a:pt x="7125" y="21001"/>
                    </a:lnTo>
                    <a:lnTo>
                      <a:pt x="5895" y="20489"/>
                    </a:lnTo>
                    <a:lnTo>
                      <a:pt x="5946" y="18592"/>
                    </a:lnTo>
                    <a:lnTo>
                      <a:pt x="5177" y="18131"/>
                    </a:lnTo>
                    <a:lnTo>
                      <a:pt x="3383" y="18848"/>
                    </a:lnTo>
                    <a:lnTo>
                      <a:pt x="2614" y="17874"/>
                    </a:lnTo>
                    <a:lnTo>
                      <a:pt x="3383" y="16182"/>
                    </a:lnTo>
                    <a:lnTo>
                      <a:pt x="2922" y="15465"/>
                    </a:lnTo>
                    <a:lnTo>
                      <a:pt x="922" y="15516"/>
                    </a:lnTo>
                    <a:lnTo>
                      <a:pt x="512" y="14234"/>
                    </a:lnTo>
                    <a:lnTo>
                      <a:pt x="1948" y="12901"/>
                    </a:lnTo>
                    <a:lnTo>
                      <a:pt x="1896" y="12184"/>
                    </a:lnTo>
                    <a:lnTo>
                      <a:pt x="0" y="11415"/>
                    </a:lnTo>
                    <a:lnTo>
                      <a:pt x="51" y="10031"/>
                    </a:lnTo>
                    <a:lnTo>
                      <a:pt x="1948" y="9313"/>
                    </a:lnTo>
                    <a:lnTo>
                      <a:pt x="2101" y="8595"/>
                    </a:lnTo>
                    <a:lnTo>
                      <a:pt x="615" y="7160"/>
                    </a:lnTo>
                    <a:lnTo>
                      <a:pt x="1127" y="5878"/>
                    </a:lnTo>
                    <a:lnTo>
                      <a:pt x="3178" y="5981"/>
                    </a:lnTo>
                    <a:lnTo>
                      <a:pt x="3588" y="5417"/>
                    </a:lnTo>
                    <a:lnTo>
                      <a:pt x="2819" y="3520"/>
                    </a:lnTo>
                    <a:lnTo>
                      <a:pt x="3742" y="2597"/>
                    </a:lnTo>
                    <a:lnTo>
                      <a:pt x="5536" y="3417"/>
                    </a:lnTo>
                    <a:lnTo>
                      <a:pt x="6049" y="3058"/>
                    </a:lnTo>
                    <a:lnTo>
                      <a:pt x="6100" y="1264"/>
                    </a:lnTo>
                    <a:lnTo>
                      <a:pt x="7228" y="700"/>
                    </a:lnTo>
                    <a:lnTo>
                      <a:pt x="8510" y="2033"/>
                    </a:lnTo>
                    <a:lnTo>
                      <a:pt x="9689" y="1725"/>
                    </a:lnTo>
                    <a:close/>
                    <a:moveTo>
                      <a:pt x="10817" y="14422"/>
                    </a:moveTo>
                    <a:lnTo>
                      <a:pt x="11175" y="14388"/>
                    </a:lnTo>
                    <a:lnTo>
                      <a:pt x="11534" y="14354"/>
                    </a:lnTo>
                    <a:lnTo>
                      <a:pt x="11893" y="14268"/>
                    </a:lnTo>
                    <a:lnTo>
                      <a:pt x="12218" y="14166"/>
                    </a:lnTo>
                    <a:lnTo>
                      <a:pt x="12508" y="13995"/>
                    </a:lnTo>
                    <a:lnTo>
                      <a:pt x="12816" y="13807"/>
                    </a:lnTo>
                    <a:lnTo>
                      <a:pt x="13106" y="13602"/>
                    </a:lnTo>
                    <a:lnTo>
                      <a:pt x="13329" y="13380"/>
                    </a:lnTo>
                    <a:lnTo>
                      <a:pt x="13568" y="13106"/>
                    </a:lnTo>
                    <a:lnTo>
                      <a:pt x="13790" y="12850"/>
                    </a:lnTo>
                    <a:lnTo>
                      <a:pt x="13961" y="12560"/>
                    </a:lnTo>
                    <a:lnTo>
                      <a:pt x="14115" y="12269"/>
                    </a:lnTo>
                    <a:lnTo>
                      <a:pt x="14217" y="11927"/>
                    </a:lnTo>
                    <a:lnTo>
                      <a:pt x="14320" y="11568"/>
                    </a:lnTo>
                    <a:lnTo>
                      <a:pt x="14388" y="11210"/>
                    </a:lnTo>
                    <a:lnTo>
                      <a:pt x="14388" y="10851"/>
                    </a:lnTo>
                    <a:lnTo>
                      <a:pt x="14388" y="10492"/>
                    </a:lnTo>
                    <a:lnTo>
                      <a:pt x="14320" y="10133"/>
                    </a:lnTo>
                    <a:lnTo>
                      <a:pt x="14217" y="9808"/>
                    </a:lnTo>
                    <a:lnTo>
                      <a:pt x="14115" y="9467"/>
                    </a:lnTo>
                    <a:lnTo>
                      <a:pt x="13961" y="9142"/>
                    </a:lnTo>
                    <a:lnTo>
                      <a:pt x="13790" y="8851"/>
                    </a:lnTo>
                    <a:lnTo>
                      <a:pt x="13568" y="8595"/>
                    </a:lnTo>
                    <a:lnTo>
                      <a:pt x="13329" y="8322"/>
                    </a:lnTo>
                    <a:lnTo>
                      <a:pt x="13106" y="8100"/>
                    </a:lnTo>
                    <a:lnTo>
                      <a:pt x="12816" y="7894"/>
                    </a:lnTo>
                    <a:lnTo>
                      <a:pt x="12508" y="7741"/>
                    </a:lnTo>
                    <a:lnTo>
                      <a:pt x="12218" y="7570"/>
                    </a:lnTo>
                    <a:lnTo>
                      <a:pt x="11893" y="7433"/>
                    </a:lnTo>
                    <a:lnTo>
                      <a:pt x="11534" y="7382"/>
                    </a:lnTo>
                    <a:lnTo>
                      <a:pt x="11175" y="7313"/>
                    </a:lnTo>
                    <a:lnTo>
                      <a:pt x="10817" y="7313"/>
                    </a:lnTo>
                    <a:lnTo>
                      <a:pt x="10441" y="7313"/>
                    </a:lnTo>
                    <a:lnTo>
                      <a:pt x="10082" y="7382"/>
                    </a:lnTo>
                    <a:lnTo>
                      <a:pt x="9757" y="7433"/>
                    </a:lnTo>
                    <a:lnTo>
                      <a:pt x="9432" y="7570"/>
                    </a:lnTo>
                    <a:lnTo>
                      <a:pt x="9142" y="7741"/>
                    </a:lnTo>
                    <a:lnTo>
                      <a:pt x="8834" y="7894"/>
                    </a:lnTo>
                    <a:lnTo>
                      <a:pt x="8544" y="8100"/>
                    </a:lnTo>
                    <a:lnTo>
                      <a:pt x="8287" y="8322"/>
                    </a:lnTo>
                    <a:lnTo>
                      <a:pt x="8048" y="8595"/>
                    </a:lnTo>
                    <a:lnTo>
                      <a:pt x="7860" y="8851"/>
                    </a:lnTo>
                    <a:lnTo>
                      <a:pt x="7689" y="9142"/>
                    </a:lnTo>
                    <a:lnTo>
                      <a:pt x="7536" y="9467"/>
                    </a:lnTo>
                    <a:lnTo>
                      <a:pt x="7399" y="9808"/>
                    </a:lnTo>
                    <a:lnTo>
                      <a:pt x="7331" y="10133"/>
                    </a:lnTo>
                    <a:lnTo>
                      <a:pt x="7262" y="10492"/>
                    </a:lnTo>
                    <a:lnTo>
                      <a:pt x="7262" y="10851"/>
                    </a:lnTo>
                    <a:lnTo>
                      <a:pt x="7262" y="11210"/>
                    </a:lnTo>
                    <a:lnTo>
                      <a:pt x="7331" y="11568"/>
                    </a:lnTo>
                    <a:lnTo>
                      <a:pt x="7399" y="11927"/>
                    </a:lnTo>
                    <a:lnTo>
                      <a:pt x="7536" y="12269"/>
                    </a:lnTo>
                    <a:lnTo>
                      <a:pt x="7689" y="12560"/>
                    </a:lnTo>
                    <a:lnTo>
                      <a:pt x="7860" y="12850"/>
                    </a:lnTo>
                    <a:lnTo>
                      <a:pt x="8048" y="13106"/>
                    </a:lnTo>
                    <a:lnTo>
                      <a:pt x="8287" y="13380"/>
                    </a:lnTo>
                    <a:lnTo>
                      <a:pt x="8544" y="13602"/>
                    </a:lnTo>
                    <a:lnTo>
                      <a:pt x="8834" y="13807"/>
                    </a:lnTo>
                    <a:lnTo>
                      <a:pt x="9142" y="13995"/>
                    </a:lnTo>
                    <a:lnTo>
                      <a:pt x="9432" y="14166"/>
                    </a:lnTo>
                    <a:lnTo>
                      <a:pt x="9757" y="14268"/>
                    </a:lnTo>
                    <a:lnTo>
                      <a:pt x="10082" y="14354"/>
                    </a:lnTo>
                    <a:lnTo>
                      <a:pt x="10441" y="14388"/>
                    </a:lnTo>
                    <a:lnTo>
                      <a:pt x="10817" y="14422"/>
                    </a:lnTo>
                    <a:close/>
                  </a:path>
                </a:pathLst>
              </a:custGeom>
              <a:solidFill>
                <a:srgbClr val="DDDDDD"/>
              </a:solidFill>
              <a:ln w="9525">
                <a:miter lim="800000"/>
                <a:headEnd/>
                <a:tailEnd/>
              </a:ln>
              <a:scene3d>
                <a:camera prst="legacyPerspectiveFront">
                  <a:rot lat="20099999" lon="1500000" rev="0"/>
                </a:camera>
                <a:lightRig rig="legacyFlat4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DDDDDD"/>
                </a:extrusionClr>
              </a:sp3d>
            </p:spPr>
            <p:txBody>
              <a:bodyPr>
                <a:flatTx/>
              </a:bodyPr>
              <a:lstStyle/>
              <a:p>
                <a:endParaRPr lang="es-ES"/>
              </a:p>
            </p:txBody>
          </p:sp>
          <p:sp>
            <p:nvSpPr>
              <p:cNvPr id="46096" name="AutoShape 16"/>
              <p:cNvSpPr>
                <a:spLocks noEditPoints="1" noChangeArrowheads="1"/>
              </p:cNvSpPr>
              <p:nvPr/>
            </p:nvSpPr>
            <p:spPr bwMode="auto">
              <a:xfrm>
                <a:off x="1632" y="1680"/>
                <a:ext cx="1429" cy="1253"/>
              </a:xfrm>
              <a:custGeom>
                <a:avLst/>
                <a:gdLst>
                  <a:gd name="T0" fmla="*/ 10800 w 21600"/>
                  <a:gd name="T1" fmla="*/ 0 h 21600"/>
                  <a:gd name="T2" fmla="*/ 21600 w 21600"/>
                  <a:gd name="T3" fmla="*/ 10800 h 21600"/>
                  <a:gd name="T4" fmla="*/ 10800 w 21600"/>
                  <a:gd name="T5" fmla="*/ 21600 h 21600"/>
                  <a:gd name="T6" fmla="*/ 0 w 21600"/>
                  <a:gd name="T7" fmla="*/ 10800 h 21600"/>
                  <a:gd name="T8" fmla="*/ 4374 w 21600"/>
                  <a:gd name="T9" fmla="*/ 3964 h 21600"/>
                  <a:gd name="T10" fmla="*/ 17841 w 21600"/>
                  <a:gd name="T11" fmla="*/ 17635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9689" y="1725"/>
                    </a:moveTo>
                    <a:lnTo>
                      <a:pt x="10304" y="85"/>
                    </a:lnTo>
                    <a:lnTo>
                      <a:pt x="11637" y="85"/>
                    </a:lnTo>
                    <a:lnTo>
                      <a:pt x="12303" y="1777"/>
                    </a:lnTo>
                    <a:lnTo>
                      <a:pt x="13072" y="1931"/>
                    </a:lnTo>
                    <a:lnTo>
                      <a:pt x="14303" y="598"/>
                    </a:lnTo>
                    <a:lnTo>
                      <a:pt x="15533" y="1110"/>
                    </a:lnTo>
                    <a:lnTo>
                      <a:pt x="15584" y="2905"/>
                    </a:lnTo>
                    <a:lnTo>
                      <a:pt x="16405" y="3520"/>
                    </a:lnTo>
                    <a:lnTo>
                      <a:pt x="17891" y="2751"/>
                    </a:lnTo>
                    <a:lnTo>
                      <a:pt x="18917" y="3674"/>
                    </a:lnTo>
                    <a:lnTo>
                      <a:pt x="18199" y="5314"/>
                    </a:lnTo>
                    <a:lnTo>
                      <a:pt x="18763" y="6083"/>
                    </a:lnTo>
                    <a:lnTo>
                      <a:pt x="20403" y="6032"/>
                    </a:lnTo>
                    <a:lnTo>
                      <a:pt x="20865" y="7211"/>
                    </a:lnTo>
                    <a:lnTo>
                      <a:pt x="19737" y="8185"/>
                    </a:lnTo>
                    <a:lnTo>
                      <a:pt x="20096" y="9723"/>
                    </a:lnTo>
                    <a:lnTo>
                      <a:pt x="21634" y="10287"/>
                    </a:lnTo>
                    <a:lnTo>
                      <a:pt x="21582" y="11620"/>
                    </a:lnTo>
                    <a:lnTo>
                      <a:pt x="20147" y="12184"/>
                    </a:lnTo>
                    <a:lnTo>
                      <a:pt x="19942" y="13158"/>
                    </a:lnTo>
                    <a:lnTo>
                      <a:pt x="21070" y="14234"/>
                    </a:lnTo>
                    <a:lnTo>
                      <a:pt x="20608" y="15362"/>
                    </a:lnTo>
                    <a:lnTo>
                      <a:pt x="19019" y="15465"/>
                    </a:lnTo>
                    <a:lnTo>
                      <a:pt x="18404" y="16439"/>
                    </a:lnTo>
                    <a:lnTo>
                      <a:pt x="19122" y="17925"/>
                    </a:lnTo>
                    <a:lnTo>
                      <a:pt x="18096" y="18797"/>
                    </a:lnTo>
                    <a:lnTo>
                      <a:pt x="16763" y="18284"/>
                    </a:lnTo>
                    <a:lnTo>
                      <a:pt x="15431" y="19002"/>
                    </a:lnTo>
                    <a:lnTo>
                      <a:pt x="15277" y="20848"/>
                    </a:lnTo>
                    <a:lnTo>
                      <a:pt x="14149" y="21155"/>
                    </a:lnTo>
                    <a:lnTo>
                      <a:pt x="13021" y="19925"/>
                    </a:lnTo>
                    <a:lnTo>
                      <a:pt x="12252" y="20181"/>
                    </a:lnTo>
                    <a:lnTo>
                      <a:pt x="11739" y="21668"/>
                    </a:lnTo>
                    <a:lnTo>
                      <a:pt x="10201" y="21668"/>
                    </a:lnTo>
                    <a:lnTo>
                      <a:pt x="9740" y="20130"/>
                    </a:lnTo>
                    <a:lnTo>
                      <a:pt x="8253" y="19771"/>
                    </a:lnTo>
                    <a:lnTo>
                      <a:pt x="7125" y="21001"/>
                    </a:lnTo>
                    <a:lnTo>
                      <a:pt x="5895" y="20489"/>
                    </a:lnTo>
                    <a:lnTo>
                      <a:pt x="5946" y="18592"/>
                    </a:lnTo>
                    <a:lnTo>
                      <a:pt x="5177" y="18131"/>
                    </a:lnTo>
                    <a:lnTo>
                      <a:pt x="3383" y="18848"/>
                    </a:lnTo>
                    <a:lnTo>
                      <a:pt x="2614" y="17874"/>
                    </a:lnTo>
                    <a:lnTo>
                      <a:pt x="3383" y="16182"/>
                    </a:lnTo>
                    <a:lnTo>
                      <a:pt x="2922" y="15465"/>
                    </a:lnTo>
                    <a:lnTo>
                      <a:pt x="922" y="15516"/>
                    </a:lnTo>
                    <a:lnTo>
                      <a:pt x="512" y="14234"/>
                    </a:lnTo>
                    <a:lnTo>
                      <a:pt x="1948" y="12901"/>
                    </a:lnTo>
                    <a:lnTo>
                      <a:pt x="1896" y="12184"/>
                    </a:lnTo>
                    <a:lnTo>
                      <a:pt x="0" y="11415"/>
                    </a:lnTo>
                    <a:lnTo>
                      <a:pt x="51" y="10031"/>
                    </a:lnTo>
                    <a:lnTo>
                      <a:pt x="1948" y="9313"/>
                    </a:lnTo>
                    <a:lnTo>
                      <a:pt x="2101" y="8595"/>
                    </a:lnTo>
                    <a:lnTo>
                      <a:pt x="615" y="7160"/>
                    </a:lnTo>
                    <a:lnTo>
                      <a:pt x="1127" y="5878"/>
                    </a:lnTo>
                    <a:lnTo>
                      <a:pt x="3178" y="5981"/>
                    </a:lnTo>
                    <a:lnTo>
                      <a:pt x="3588" y="5417"/>
                    </a:lnTo>
                    <a:lnTo>
                      <a:pt x="2819" y="3520"/>
                    </a:lnTo>
                    <a:lnTo>
                      <a:pt x="3742" y="2597"/>
                    </a:lnTo>
                    <a:lnTo>
                      <a:pt x="5536" y="3417"/>
                    </a:lnTo>
                    <a:lnTo>
                      <a:pt x="6049" y="3058"/>
                    </a:lnTo>
                    <a:lnTo>
                      <a:pt x="6100" y="1264"/>
                    </a:lnTo>
                    <a:lnTo>
                      <a:pt x="7228" y="700"/>
                    </a:lnTo>
                    <a:lnTo>
                      <a:pt x="8510" y="2033"/>
                    </a:lnTo>
                    <a:lnTo>
                      <a:pt x="9689" y="1725"/>
                    </a:lnTo>
                    <a:close/>
                    <a:moveTo>
                      <a:pt x="10817" y="14422"/>
                    </a:moveTo>
                    <a:lnTo>
                      <a:pt x="11175" y="14388"/>
                    </a:lnTo>
                    <a:lnTo>
                      <a:pt x="11534" y="14354"/>
                    </a:lnTo>
                    <a:lnTo>
                      <a:pt x="11893" y="14268"/>
                    </a:lnTo>
                    <a:lnTo>
                      <a:pt x="12218" y="14166"/>
                    </a:lnTo>
                    <a:lnTo>
                      <a:pt x="12508" y="13995"/>
                    </a:lnTo>
                    <a:lnTo>
                      <a:pt x="12816" y="13807"/>
                    </a:lnTo>
                    <a:lnTo>
                      <a:pt x="13106" y="13602"/>
                    </a:lnTo>
                    <a:lnTo>
                      <a:pt x="13329" y="13380"/>
                    </a:lnTo>
                    <a:lnTo>
                      <a:pt x="13568" y="13106"/>
                    </a:lnTo>
                    <a:lnTo>
                      <a:pt x="13790" y="12850"/>
                    </a:lnTo>
                    <a:lnTo>
                      <a:pt x="13961" y="12560"/>
                    </a:lnTo>
                    <a:lnTo>
                      <a:pt x="14115" y="12269"/>
                    </a:lnTo>
                    <a:lnTo>
                      <a:pt x="14217" y="11927"/>
                    </a:lnTo>
                    <a:lnTo>
                      <a:pt x="14320" y="11568"/>
                    </a:lnTo>
                    <a:lnTo>
                      <a:pt x="14388" y="11210"/>
                    </a:lnTo>
                    <a:lnTo>
                      <a:pt x="14388" y="10851"/>
                    </a:lnTo>
                    <a:lnTo>
                      <a:pt x="14388" y="10492"/>
                    </a:lnTo>
                    <a:lnTo>
                      <a:pt x="14320" y="10133"/>
                    </a:lnTo>
                    <a:lnTo>
                      <a:pt x="14217" y="9808"/>
                    </a:lnTo>
                    <a:lnTo>
                      <a:pt x="14115" y="9467"/>
                    </a:lnTo>
                    <a:lnTo>
                      <a:pt x="13961" y="9142"/>
                    </a:lnTo>
                    <a:lnTo>
                      <a:pt x="13790" y="8851"/>
                    </a:lnTo>
                    <a:lnTo>
                      <a:pt x="13568" y="8595"/>
                    </a:lnTo>
                    <a:lnTo>
                      <a:pt x="13329" y="8322"/>
                    </a:lnTo>
                    <a:lnTo>
                      <a:pt x="13106" y="8100"/>
                    </a:lnTo>
                    <a:lnTo>
                      <a:pt x="12816" y="7894"/>
                    </a:lnTo>
                    <a:lnTo>
                      <a:pt x="12508" y="7741"/>
                    </a:lnTo>
                    <a:lnTo>
                      <a:pt x="12218" y="7570"/>
                    </a:lnTo>
                    <a:lnTo>
                      <a:pt x="11893" y="7433"/>
                    </a:lnTo>
                    <a:lnTo>
                      <a:pt x="11534" y="7382"/>
                    </a:lnTo>
                    <a:lnTo>
                      <a:pt x="11175" y="7313"/>
                    </a:lnTo>
                    <a:lnTo>
                      <a:pt x="10817" y="7313"/>
                    </a:lnTo>
                    <a:lnTo>
                      <a:pt x="10441" y="7313"/>
                    </a:lnTo>
                    <a:lnTo>
                      <a:pt x="10082" y="7382"/>
                    </a:lnTo>
                    <a:lnTo>
                      <a:pt x="9757" y="7433"/>
                    </a:lnTo>
                    <a:lnTo>
                      <a:pt x="9432" y="7570"/>
                    </a:lnTo>
                    <a:lnTo>
                      <a:pt x="9142" y="7741"/>
                    </a:lnTo>
                    <a:lnTo>
                      <a:pt x="8834" y="7894"/>
                    </a:lnTo>
                    <a:lnTo>
                      <a:pt x="8544" y="8100"/>
                    </a:lnTo>
                    <a:lnTo>
                      <a:pt x="8287" y="8322"/>
                    </a:lnTo>
                    <a:lnTo>
                      <a:pt x="8048" y="8595"/>
                    </a:lnTo>
                    <a:lnTo>
                      <a:pt x="7860" y="8851"/>
                    </a:lnTo>
                    <a:lnTo>
                      <a:pt x="7689" y="9142"/>
                    </a:lnTo>
                    <a:lnTo>
                      <a:pt x="7536" y="9467"/>
                    </a:lnTo>
                    <a:lnTo>
                      <a:pt x="7399" y="9808"/>
                    </a:lnTo>
                    <a:lnTo>
                      <a:pt x="7331" y="10133"/>
                    </a:lnTo>
                    <a:lnTo>
                      <a:pt x="7262" y="10492"/>
                    </a:lnTo>
                    <a:lnTo>
                      <a:pt x="7262" y="10851"/>
                    </a:lnTo>
                    <a:lnTo>
                      <a:pt x="7262" y="11210"/>
                    </a:lnTo>
                    <a:lnTo>
                      <a:pt x="7331" y="11568"/>
                    </a:lnTo>
                    <a:lnTo>
                      <a:pt x="7399" y="11927"/>
                    </a:lnTo>
                    <a:lnTo>
                      <a:pt x="7536" y="12269"/>
                    </a:lnTo>
                    <a:lnTo>
                      <a:pt x="7689" y="12560"/>
                    </a:lnTo>
                    <a:lnTo>
                      <a:pt x="7860" y="12850"/>
                    </a:lnTo>
                    <a:lnTo>
                      <a:pt x="8048" y="13106"/>
                    </a:lnTo>
                    <a:lnTo>
                      <a:pt x="8287" y="13380"/>
                    </a:lnTo>
                    <a:lnTo>
                      <a:pt x="8544" y="13602"/>
                    </a:lnTo>
                    <a:lnTo>
                      <a:pt x="8834" y="13807"/>
                    </a:lnTo>
                    <a:lnTo>
                      <a:pt x="9142" y="13995"/>
                    </a:lnTo>
                    <a:lnTo>
                      <a:pt x="9432" y="14166"/>
                    </a:lnTo>
                    <a:lnTo>
                      <a:pt x="9757" y="14268"/>
                    </a:lnTo>
                    <a:lnTo>
                      <a:pt x="10082" y="14354"/>
                    </a:lnTo>
                    <a:lnTo>
                      <a:pt x="10441" y="14388"/>
                    </a:lnTo>
                    <a:lnTo>
                      <a:pt x="10817" y="14422"/>
                    </a:lnTo>
                    <a:close/>
                  </a:path>
                </a:pathLst>
              </a:custGeom>
              <a:solidFill>
                <a:srgbClr val="DDDDDD"/>
              </a:solidFill>
              <a:ln w="9525">
                <a:miter lim="800000"/>
                <a:headEnd/>
                <a:tailEnd/>
              </a:ln>
              <a:scene3d>
                <a:camera prst="legacyPerspectiveFront">
                  <a:rot lat="20099999" lon="1500000" rev="0"/>
                </a:camera>
                <a:lightRig rig="legacyFlat4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DDDDDD"/>
                </a:extrusionClr>
              </a:sp3d>
            </p:spPr>
            <p:txBody>
              <a:bodyPr>
                <a:flatTx/>
              </a:bodyPr>
              <a:lstStyle/>
              <a:p>
                <a:endParaRPr lang="es-ES"/>
              </a:p>
            </p:txBody>
          </p:sp>
          <p:sp>
            <p:nvSpPr>
              <p:cNvPr id="46097" name="AutoShape 17"/>
              <p:cNvSpPr>
                <a:spLocks noEditPoints="1" noChangeArrowheads="1"/>
              </p:cNvSpPr>
              <p:nvPr/>
            </p:nvSpPr>
            <p:spPr bwMode="auto">
              <a:xfrm>
                <a:off x="2559" y="2142"/>
                <a:ext cx="1588" cy="1392"/>
              </a:xfrm>
              <a:custGeom>
                <a:avLst/>
                <a:gdLst>
                  <a:gd name="T0" fmla="*/ 10800 w 21600"/>
                  <a:gd name="T1" fmla="*/ 0 h 21600"/>
                  <a:gd name="T2" fmla="*/ 21600 w 21600"/>
                  <a:gd name="T3" fmla="*/ 10800 h 21600"/>
                  <a:gd name="T4" fmla="*/ 10800 w 21600"/>
                  <a:gd name="T5" fmla="*/ 21600 h 21600"/>
                  <a:gd name="T6" fmla="*/ 0 w 21600"/>
                  <a:gd name="T7" fmla="*/ 10800 h 21600"/>
                  <a:gd name="T8" fmla="*/ 4374 w 21600"/>
                  <a:gd name="T9" fmla="*/ 3964 h 21600"/>
                  <a:gd name="T10" fmla="*/ 17841 w 21600"/>
                  <a:gd name="T11" fmla="*/ 17635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9689" y="1725"/>
                    </a:moveTo>
                    <a:lnTo>
                      <a:pt x="10304" y="85"/>
                    </a:lnTo>
                    <a:lnTo>
                      <a:pt x="11637" y="85"/>
                    </a:lnTo>
                    <a:lnTo>
                      <a:pt x="12303" y="1777"/>
                    </a:lnTo>
                    <a:lnTo>
                      <a:pt x="13072" y="1931"/>
                    </a:lnTo>
                    <a:lnTo>
                      <a:pt x="14303" y="598"/>
                    </a:lnTo>
                    <a:lnTo>
                      <a:pt x="15533" y="1110"/>
                    </a:lnTo>
                    <a:lnTo>
                      <a:pt x="15584" y="2905"/>
                    </a:lnTo>
                    <a:lnTo>
                      <a:pt x="16405" y="3520"/>
                    </a:lnTo>
                    <a:lnTo>
                      <a:pt x="17891" y="2751"/>
                    </a:lnTo>
                    <a:lnTo>
                      <a:pt x="18917" y="3674"/>
                    </a:lnTo>
                    <a:lnTo>
                      <a:pt x="18199" y="5314"/>
                    </a:lnTo>
                    <a:lnTo>
                      <a:pt x="18763" y="6083"/>
                    </a:lnTo>
                    <a:lnTo>
                      <a:pt x="20403" y="6032"/>
                    </a:lnTo>
                    <a:lnTo>
                      <a:pt x="20865" y="7211"/>
                    </a:lnTo>
                    <a:lnTo>
                      <a:pt x="19737" y="8185"/>
                    </a:lnTo>
                    <a:lnTo>
                      <a:pt x="20096" y="9723"/>
                    </a:lnTo>
                    <a:lnTo>
                      <a:pt x="21634" y="10287"/>
                    </a:lnTo>
                    <a:lnTo>
                      <a:pt x="21582" y="11620"/>
                    </a:lnTo>
                    <a:lnTo>
                      <a:pt x="20147" y="12184"/>
                    </a:lnTo>
                    <a:lnTo>
                      <a:pt x="19942" y="13158"/>
                    </a:lnTo>
                    <a:lnTo>
                      <a:pt x="21070" y="14234"/>
                    </a:lnTo>
                    <a:lnTo>
                      <a:pt x="20608" y="15362"/>
                    </a:lnTo>
                    <a:lnTo>
                      <a:pt x="19019" y="15465"/>
                    </a:lnTo>
                    <a:lnTo>
                      <a:pt x="18404" y="16439"/>
                    </a:lnTo>
                    <a:lnTo>
                      <a:pt x="19122" y="17925"/>
                    </a:lnTo>
                    <a:lnTo>
                      <a:pt x="18096" y="18797"/>
                    </a:lnTo>
                    <a:lnTo>
                      <a:pt x="16763" y="18284"/>
                    </a:lnTo>
                    <a:lnTo>
                      <a:pt x="15431" y="19002"/>
                    </a:lnTo>
                    <a:lnTo>
                      <a:pt x="15277" y="20848"/>
                    </a:lnTo>
                    <a:lnTo>
                      <a:pt x="14149" y="21155"/>
                    </a:lnTo>
                    <a:lnTo>
                      <a:pt x="13021" y="19925"/>
                    </a:lnTo>
                    <a:lnTo>
                      <a:pt x="12252" y="20181"/>
                    </a:lnTo>
                    <a:lnTo>
                      <a:pt x="11739" y="21668"/>
                    </a:lnTo>
                    <a:lnTo>
                      <a:pt x="10201" y="21668"/>
                    </a:lnTo>
                    <a:lnTo>
                      <a:pt x="9740" y="20130"/>
                    </a:lnTo>
                    <a:lnTo>
                      <a:pt x="8253" y="19771"/>
                    </a:lnTo>
                    <a:lnTo>
                      <a:pt x="7125" y="21001"/>
                    </a:lnTo>
                    <a:lnTo>
                      <a:pt x="5895" y="20489"/>
                    </a:lnTo>
                    <a:lnTo>
                      <a:pt x="5946" y="18592"/>
                    </a:lnTo>
                    <a:lnTo>
                      <a:pt x="5177" y="18131"/>
                    </a:lnTo>
                    <a:lnTo>
                      <a:pt x="3383" y="18848"/>
                    </a:lnTo>
                    <a:lnTo>
                      <a:pt x="2614" y="17874"/>
                    </a:lnTo>
                    <a:lnTo>
                      <a:pt x="3383" y="16182"/>
                    </a:lnTo>
                    <a:lnTo>
                      <a:pt x="2922" y="15465"/>
                    </a:lnTo>
                    <a:lnTo>
                      <a:pt x="922" y="15516"/>
                    </a:lnTo>
                    <a:lnTo>
                      <a:pt x="512" y="14234"/>
                    </a:lnTo>
                    <a:lnTo>
                      <a:pt x="1948" y="12901"/>
                    </a:lnTo>
                    <a:lnTo>
                      <a:pt x="1896" y="12184"/>
                    </a:lnTo>
                    <a:lnTo>
                      <a:pt x="0" y="11415"/>
                    </a:lnTo>
                    <a:lnTo>
                      <a:pt x="51" y="10031"/>
                    </a:lnTo>
                    <a:lnTo>
                      <a:pt x="1948" y="9313"/>
                    </a:lnTo>
                    <a:lnTo>
                      <a:pt x="2101" y="8595"/>
                    </a:lnTo>
                    <a:lnTo>
                      <a:pt x="615" y="7160"/>
                    </a:lnTo>
                    <a:lnTo>
                      <a:pt x="1127" y="5878"/>
                    </a:lnTo>
                    <a:lnTo>
                      <a:pt x="3178" y="5981"/>
                    </a:lnTo>
                    <a:lnTo>
                      <a:pt x="3588" y="5417"/>
                    </a:lnTo>
                    <a:lnTo>
                      <a:pt x="2819" y="3520"/>
                    </a:lnTo>
                    <a:lnTo>
                      <a:pt x="3742" y="2597"/>
                    </a:lnTo>
                    <a:lnTo>
                      <a:pt x="5536" y="3417"/>
                    </a:lnTo>
                    <a:lnTo>
                      <a:pt x="6049" y="3058"/>
                    </a:lnTo>
                    <a:lnTo>
                      <a:pt x="6100" y="1264"/>
                    </a:lnTo>
                    <a:lnTo>
                      <a:pt x="7228" y="700"/>
                    </a:lnTo>
                    <a:lnTo>
                      <a:pt x="8510" y="2033"/>
                    </a:lnTo>
                    <a:lnTo>
                      <a:pt x="9689" y="1725"/>
                    </a:lnTo>
                    <a:close/>
                    <a:moveTo>
                      <a:pt x="10817" y="14422"/>
                    </a:moveTo>
                    <a:lnTo>
                      <a:pt x="11175" y="14388"/>
                    </a:lnTo>
                    <a:lnTo>
                      <a:pt x="11534" y="14354"/>
                    </a:lnTo>
                    <a:lnTo>
                      <a:pt x="11893" y="14268"/>
                    </a:lnTo>
                    <a:lnTo>
                      <a:pt x="12218" y="14166"/>
                    </a:lnTo>
                    <a:lnTo>
                      <a:pt x="12508" y="13995"/>
                    </a:lnTo>
                    <a:lnTo>
                      <a:pt x="12816" y="13807"/>
                    </a:lnTo>
                    <a:lnTo>
                      <a:pt x="13106" y="13602"/>
                    </a:lnTo>
                    <a:lnTo>
                      <a:pt x="13329" y="13380"/>
                    </a:lnTo>
                    <a:lnTo>
                      <a:pt x="13568" y="13106"/>
                    </a:lnTo>
                    <a:lnTo>
                      <a:pt x="13790" y="12850"/>
                    </a:lnTo>
                    <a:lnTo>
                      <a:pt x="13961" y="12560"/>
                    </a:lnTo>
                    <a:lnTo>
                      <a:pt x="14115" y="12269"/>
                    </a:lnTo>
                    <a:lnTo>
                      <a:pt x="14217" y="11927"/>
                    </a:lnTo>
                    <a:lnTo>
                      <a:pt x="14320" y="11568"/>
                    </a:lnTo>
                    <a:lnTo>
                      <a:pt x="14388" y="11210"/>
                    </a:lnTo>
                    <a:lnTo>
                      <a:pt x="14388" y="10851"/>
                    </a:lnTo>
                    <a:lnTo>
                      <a:pt x="14388" y="10492"/>
                    </a:lnTo>
                    <a:lnTo>
                      <a:pt x="14320" y="10133"/>
                    </a:lnTo>
                    <a:lnTo>
                      <a:pt x="14217" y="9808"/>
                    </a:lnTo>
                    <a:lnTo>
                      <a:pt x="14115" y="9467"/>
                    </a:lnTo>
                    <a:lnTo>
                      <a:pt x="13961" y="9142"/>
                    </a:lnTo>
                    <a:lnTo>
                      <a:pt x="13790" y="8851"/>
                    </a:lnTo>
                    <a:lnTo>
                      <a:pt x="13568" y="8595"/>
                    </a:lnTo>
                    <a:lnTo>
                      <a:pt x="13329" y="8322"/>
                    </a:lnTo>
                    <a:lnTo>
                      <a:pt x="13106" y="8100"/>
                    </a:lnTo>
                    <a:lnTo>
                      <a:pt x="12816" y="7894"/>
                    </a:lnTo>
                    <a:lnTo>
                      <a:pt x="12508" y="7741"/>
                    </a:lnTo>
                    <a:lnTo>
                      <a:pt x="12218" y="7570"/>
                    </a:lnTo>
                    <a:lnTo>
                      <a:pt x="11893" y="7433"/>
                    </a:lnTo>
                    <a:lnTo>
                      <a:pt x="11534" y="7382"/>
                    </a:lnTo>
                    <a:lnTo>
                      <a:pt x="11175" y="7313"/>
                    </a:lnTo>
                    <a:lnTo>
                      <a:pt x="10817" y="7313"/>
                    </a:lnTo>
                    <a:lnTo>
                      <a:pt x="10441" y="7313"/>
                    </a:lnTo>
                    <a:lnTo>
                      <a:pt x="10082" y="7382"/>
                    </a:lnTo>
                    <a:lnTo>
                      <a:pt x="9757" y="7433"/>
                    </a:lnTo>
                    <a:lnTo>
                      <a:pt x="9432" y="7570"/>
                    </a:lnTo>
                    <a:lnTo>
                      <a:pt x="9142" y="7741"/>
                    </a:lnTo>
                    <a:lnTo>
                      <a:pt x="8834" y="7894"/>
                    </a:lnTo>
                    <a:lnTo>
                      <a:pt x="8544" y="8100"/>
                    </a:lnTo>
                    <a:lnTo>
                      <a:pt x="8287" y="8322"/>
                    </a:lnTo>
                    <a:lnTo>
                      <a:pt x="8048" y="8595"/>
                    </a:lnTo>
                    <a:lnTo>
                      <a:pt x="7860" y="8851"/>
                    </a:lnTo>
                    <a:lnTo>
                      <a:pt x="7689" y="9142"/>
                    </a:lnTo>
                    <a:lnTo>
                      <a:pt x="7536" y="9467"/>
                    </a:lnTo>
                    <a:lnTo>
                      <a:pt x="7399" y="9808"/>
                    </a:lnTo>
                    <a:lnTo>
                      <a:pt x="7331" y="10133"/>
                    </a:lnTo>
                    <a:lnTo>
                      <a:pt x="7262" y="10492"/>
                    </a:lnTo>
                    <a:lnTo>
                      <a:pt x="7262" y="10851"/>
                    </a:lnTo>
                    <a:lnTo>
                      <a:pt x="7262" y="11210"/>
                    </a:lnTo>
                    <a:lnTo>
                      <a:pt x="7331" y="11568"/>
                    </a:lnTo>
                    <a:lnTo>
                      <a:pt x="7399" y="11927"/>
                    </a:lnTo>
                    <a:lnTo>
                      <a:pt x="7536" y="12269"/>
                    </a:lnTo>
                    <a:lnTo>
                      <a:pt x="7689" y="12560"/>
                    </a:lnTo>
                    <a:lnTo>
                      <a:pt x="7860" y="12850"/>
                    </a:lnTo>
                    <a:lnTo>
                      <a:pt x="8048" y="13106"/>
                    </a:lnTo>
                    <a:lnTo>
                      <a:pt x="8287" y="13380"/>
                    </a:lnTo>
                    <a:lnTo>
                      <a:pt x="8544" y="13602"/>
                    </a:lnTo>
                    <a:lnTo>
                      <a:pt x="8834" y="13807"/>
                    </a:lnTo>
                    <a:lnTo>
                      <a:pt x="9142" y="13995"/>
                    </a:lnTo>
                    <a:lnTo>
                      <a:pt x="9432" y="14166"/>
                    </a:lnTo>
                    <a:lnTo>
                      <a:pt x="9757" y="14268"/>
                    </a:lnTo>
                    <a:lnTo>
                      <a:pt x="10082" y="14354"/>
                    </a:lnTo>
                    <a:lnTo>
                      <a:pt x="10441" y="14388"/>
                    </a:lnTo>
                    <a:lnTo>
                      <a:pt x="10817" y="14422"/>
                    </a:lnTo>
                    <a:close/>
                  </a:path>
                </a:pathLst>
              </a:custGeom>
              <a:solidFill>
                <a:srgbClr val="DDDDDD"/>
              </a:solidFill>
              <a:ln w="9525">
                <a:miter lim="800000"/>
                <a:headEnd/>
                <a:tailEnd/>
              </a:ln>
              <a:scene3d>
                <a:camera prst="legacyPerspectiveFront">
                  <a:rot lat="20099999" lon="1500000" rev="0"/>
                </a:camera>
                <a:lightRig rig="legacyFlat4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DDDDDD"/>
                </a:extrusionClr>
              </a:sp3d>
            </p:spPr>
            <p:txBody>
              <a:bodyPr>
                <a:flatTx/>
              </a:bodyPr>
              <a:lstStyle/>
              <a:p>
                <a:endParaRPr lang="es-ES"/>
              </a:p>
            </p:txBody>
          </p:sp>
        </p:grpSp>
        <p:sp>
          <p:nvSpPr>
            <p:cNvPr id="46098" name="Line 18"/>
            <p:cNvSpPr>
              <a:spLocks noChangeShapeType="1"/>
            </p:cNvSpPr>
            <p:nvPr/>
          </p:nvSpPr>
          <p:spPr bwMode="auto">
            <a:xfrm>
              <a:off x="930" y="1706"/>
              <a:ext cx="771" cy="0"/>
            </a:xfrm>
            <a:prstGeom prst="line">
              <a:avLst/>
            </a:prstGeom>
            <a:noFill/>
            <a:ln w="9525">
              <a:solidFill>
                <a:srgbClr val="969696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46099" name="AutoShape 19"/>
          <p:cNvSpPr>
            <a:spLocks noChangeArrowheads="1"/>
          </p:cNvSpPr>
          <p:nvPr/>
        </p:nvSpPr>
        <p:spPr bwMode="auto">
          <a:xfrm rot="-1736725">
            <a:off x="1190625" y="2997200"/>
            <a:ext cx="334963" cy="342900"/>
          </a:xfrm>
          <a:prstGeom prst="smileyFace">
            <a:avLst>
              <a:gd name="adj" fmla="val 4653"/>
            </a:avLst>
          </a:prstGeom>
          <a:solidFill>
            <a:srgbClr val="DDDDDD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46100" name="Picture 20" descr="j04338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2468791">
            <a:off x="4067175" y="3284538"/>
            <a:ext cx="431800" cy="431800"/>
          </a:xfrm>
          <a:prstGeom prst="rect">
            <a:avLst/>
          </a:prstGeom>
          <a:solidFill>
            <a:srgbClr val="FF99CC"/>
          </a:solidFill>
        </p:spPr>
      </p:pic>
      <p:grpSp>
        <p:nvGrpSpPr>
          <p:cNvPr id="46101" name="Group 21"/>
          <p:cNvGrpSpPr>
            <a:grpSpLocks/>
          </p:cNvGrpSpPr>
          <p:nvPr/>
        </p:nvGrpSpPr>
        <p:grpSpPr bwMode="auto">
          <a:xfrm>
            <a:off x="1835150" y="1412875"/>
            <a:ext cx="576263" cy="576263"/>
            <a:chOff x="11820" y="10740"/>
            <a:chExt cx="780" cy="780"/>
          </a:xfrm>
        </p:grpSpPr>
        <p:pic>
          <p:nvPicPr>
            <p:cNvPr id="46102" name="Picture 22" descr="j043382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1820" y="10740"/>
              <a:ext cx="540" cy="540"/>
            </a:xfrm>
            <a:prstGeom prst="rect">
              <a:avLst/>
            </a:prstGeom>
            <a:solidFill>
              <a:srgbClr val="FF99CC"/>
            </a:solidFill>
          </p:spPr>
        </p:pic>
        <p:pic>
          <p:nvPicPr>
            <p:cNvPr id="46103" name="Picture 23" descr="j043382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2060" y="10980"/>
              <a:ext cx="540" cy="540"/>
            </a:xfrm>
            <a:prstGeom prst="rect">
              <a:avLst/>
            </a:prstGeom>
            <a:solidFill>
              <a:srgbClr val="FF99CC"/>
            </a:solidFill>
          </p:spPr>
        </p:pic>
      </p:grpSp>
      <p:grpSp>
        <p:nvGrpSpPr>
          <p:cNvPr id="46104" name="Group 24"/>
          <p:cNvGrpSpPr>
            <a:grpSpLocks/>
          </p:cNvGrpSpPr>
          <p:nvPr/>
        </p:nvGrpSpPr>
        <p:grpSpPr bwMode="auto">
          <a:xfrm rot="-1052384">
            <a:off x="2276475" y="836613"/>
            <a:ext cx="495300" cy="495300"/>
            <a:chOff x="7140" y="11820"/>
            <a:chExt cx="780" cy="780"/>
          </a:xfrm>
        </p:grpSpPr>
        <p:pic>
          <p:nvPicPr>
            <p:cNvPr id="46105" name="Picture 25" descr="j04338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40" y="11820"/>
              <a:ext cx="540" cy="540"/>
            </a:xfrm>
            <a:prstGeom prst="rect">
              <a:avLst/>
            </a:prstGeom>
            <a:solidFill>
              <a:srgbClr val="99CCFF"/>
            </a:solidFill>
          </p:spPr>
        </p:pic>
        <p:pic>
          <p:nvPicPr>
            <p:cNvPr id="46106" name="Picture 26" descr="j04338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380" y="12060"/>
              <a:ext cx="540" cy="540"/>
            </a:xfrm>
            <a:prstGeom prst="rect">
              <a:avLst/>
            </a:prstGeom>
            <a:solidFill>
              <a:srgbClr val="99CCFF"/>
            </a:solidFill>
          </p:spPr>
        </p:pic>
      </p:grpSp>
      <p:grpSp>
        <p:nvGrpSpPr>
          <p:cNvPr id="46107" name="Group 27"/>
          <p:cNvGrpSpPr>
            <a:grpSpLocks/>
          </p:cNvGrpSpPr>
          <p:nvPr/>
        </p:nvGrpSpPr>
        <p:grpSpPr bwMode="auto">
          <a:xfrm rot="1070495">
            <a:off x="836613" y="765175"/>
            <a:ext cx="495300" cy="495300"/>
            <a:chOff x="7140" y="11820"/>
            <a:chExt cx="780" cy="780"/>
          </a:xfrm>
        </p:grpSpPr>
        <p:pic>
          <p:nvPicPr>
            <p:cNvPr id="46108" name="Picture 28" descr="j04338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40" y="11820"/>
              <a:ext cx="540" cy="540"/>
            </a:xfrm>
            <a:prstGeom prst="rect">
              <a:avLst/>
            </a:prstGeom>
            <a:solidFill>
              <a:srgbClr val="99CCFF"/>
            </a:solidFill>
          </p:spPr>
        </p:pic>
        <p:pic>
          <p:nvPicPr>
            <p:cNvPr id="46109" name="Picture 29" descr="j04338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380" y="12060"/>
              <a:ext cx="540" cy="540"/>
            </a:xfrm>
            <a:prstGeom prst="rect">
              <a:avLst/>
            </a:prstGeom>
            <a:solidFill>
              <a:srgbClr val="99CCFF"/>
            </a:solidFill>
          </p:spPr>
        </p:pic>
      </p:grpSp>
      <p:pic>
        <p:nvPicPr>
          <p:cNvPr id="46110" name="Picture 30" descr="j043381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3422554">
            <a:off x="3492500" y="5013325"/>
            <a:ext cx="342900" cy="342900"/>
          </a:xfrm>
          <a:prstGeom prst="rect">
            <a:avLst/>
          </a:prstGeom>
          <a:solidFill>
            <a:srgbClr val="99CCFF"/>
          </a:solidFill>
        </p:spPr>
      </p:pic>
      <p:pic>
        <p:nvPicPr>
          <p:cNvPr id="46111" name="Picture 31" descr="j04338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05618">
            <a:off x="2844800" y="4292600"/>
            <a:ext cx="431800" cy="431800"/>
          </a:xfrm>
          <a:prstGeom prst="rect">
            <a:avLst/>
          </a:prstGeom>
          <a:solidFill>
            <a:srgbClr val="FF99CC"/>
          </a:solidFill>
        </p:spPr>
      </p:pic>
      <p:pic>
        <p:nvPicPr>
          <p:cNvPr id="46112" name="Picture 32" descr="j043381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91732">
            <a:off x="1781175" y="4724400"/>
            <a:ext cx="342900" cy="342900"/>
          </a:xfrm>
          <a:prstGeom prst="rect">
            <a:avLst/>
          </a:prstGeom>
          <a:solidFill>
            <a:srgbClr val="99CCFF"/>
          </a:solidFill>
        </p:spPr>
      </p:pic>
      <p:pic>
        <p:nvPicPr>
          <p:cNvPr id="46113" name="Picture 33" descr="j043381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1325653">
            <a:off x="3076575" y="3429000"/>
            <a:ext cx="342900" cy="342900"/>
          </a:xfrm>
          <a:prstGeom prst="rect">
            <a:avLst/>
          </a:prstGeom>
          <a:solidFill>
            <a:srgbClr val="99CCFF"/>
          </a:solidFill>
        </p:spPr>
      </p:pic>
      <p:pic>
        <p:nvPicPr>
          <p:cNvPr id="46114" name="Picture 34" descr="j043381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3564001">
            <a:off x="3779838" y="4149725"/>
            <a:ext cx="342900" cy="342900"/>
          </a:xfrm>
          <a:prstGeom prst="rect">
            <a:avLst/>
          </a:prstGeom>
          <a:solidFill>
            <a:srgbClr val="99CCFF"/>
          </a:solidFill>
        </p:spPr>
      </p:pic>
      <p:pic>
        <p:nvPicPr>
          <p:cNvPr id="46115" name="Picture 35" descr="j043381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2434928">
            <a:off x="4859338" y="3573463"/>
            <a:ext cx="342900" cy="342900"/>
          </a:xfrm>
          <a:prstGeom prst="rect">
            <a:avLst/>
          </a:prstGeom>
          <a:solidFill>
            <a:srgbClr val="99CCFF"/>
          </a:solidFill>
        </p:spPr>
      </p:pic>
      <p:pic>
        <p:nvPicPr>
          <p:cNvPr id="46116" name="Picture 36" descr="j043381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835999">
            <a:off x="4500563" y="4724400"/>
            <a:ext cx="342900" cy="342900"/>
          </a:xfrm>
          <a:prstGeom prst="rect">
            <a:avLst/>
          </a:prstGeom>
          <a:solidFill>
            <a:srgbClr val="99CCFF"/>
          </a:solidFill>
        </p:spPr>
      </p:pic>
      <p:grpSp>
        <p:nvGrpSpPr>
          <p:cNvPr id="46117" name="Group 37"/>
          <p:cNvGrpSpPr>
            <a:grpSpLocks/>
          </p:cNvGrpSpPr>
          <p:nvPr/>
        </p:nvGrpSpPr>
        <p:grpSpPr bwMode="auto">
          <a:xfrm rot="818647">
            <a:off x="7164388" y="2636838"/>
            <a:ext cx="1008062" cy="935037"/>
            <a:chOff x="3833" y="981"/>
            <a:chExt cx="533" cy="533"/>
          </a:xfrm>
        </p:grpSpPr>
        <p:pic>
          <p:nvPicPr>
            <p:cNvPr id="46118" name="Picture 38" descr="j043382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33" y="1026"/>
              <a:ext cx="216" cy="216"/>
            </a:xfrm>
            <a:prstGeom prst="rect">
              <a:avLst/>
            </a:prstGeom>
            <a:solidFill>
              <a:srgbClr val="99CCFF"/>
            </a:solidFill>
          </p:spPr>
        </p:pic>
        <p:pic>
          <p:nvPicPr>
            <p:cNvPr id="46119" name="Picture 39" descr="j043382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50" y="981"/>
              <a:ext cx="216" cy="216"/>
            </a:xfrm>
            <a:prstGeom prst="rect">
              <a:avLst/>
            </a:prstGeom>
            <a:solidFill>
              <a:srgbClr val="99CCFF"/>
            </a:solidFill>
          </p:spPr>
        </p:pic>
        <p:pic>
          <p:nvPicPr>
            <p:cNvPr id="46120" name="Picture 40" descr="j043382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69" y="1117"/>
              <a:ext cx="272" cy="272"/>
            </a:xfrm>
            <a:prstGeom prst="rect">
              <a:avLst/>
            </a:prstGeom>
            <a:solidFill>
              <a:srgbClr val="FF99CC"/>
            </a:solidFill>
          </p:spPr>
        </p:pic>
        <p:pic>
          <p:nvPicPr>
            <p:cNvPr id="46121" name="Picture 41" descr="j043382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59" y="1298"/>
              <a:ext cx="216" cy="216"/>
            </a:xfrm>
            <a:prstGeom prst="rect">
              <a:avLst/>
            </a:prstGeom>
            <a:solidFill>
              <a:srgbClr val="99CCFF"/>
            </a:solidFill>
          </p:spPr>
        </p:pic>
      </p:grpSp>
      <p:grpSp>
        <p:nvGrpSpPr>
          <p:cNvPr id="46122" name="Group 42"/>
          <p:cNvGrpSpPr>
            <a:grpSpLocks/>
          </p:cNvGrpSpPr>
          <p:nvPr/>
        </p:nvGrpSpPr>
        <p:grpSpPr bwMode="auto">
          <a:xfrm>
            <a:off x="4427538" y="709613"/>
            <a:ext cx="1717675" cy="558800"/>
            <a:chOff x="2789" y="367"/>
            <a:chExt cx="1091" cy="352"/>
          </a:xfrm>
        </p:grpSpPr>
        <p:pic>
          <p:nvPicPr>
            <p:cNvPr id="46123" name="Picture 43" descr="j043382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789" y="367"/>
              <a:ext cx="251" cy="251"/>
            </a:xfrm>
            <a:prstGeom prst="rect">
              <a:avLst/>
            </a:prstGeom>
            <a:solidFill>
              <a:srgbClr val="FF99CC"/>
            </a:solidFill>
          </p:spPr>
        </p:pic>
        <p:sp>
          <p:nvSpPr>
            <p:cNvPr id="46124" name="Text Box 44"/>
            <p:cNvSpPr txBox="1">
              <a:spLocks noChangeArrowheads="1"/>
            </p:cNvSpPr>
            <p:nvPr/>
          </p:nvSpPr>
          <p:spPr bwMode="auto">
            <a:xfrm>
              <a:off x="3016" y="527"/>
              <a:ext cx="17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400"/>
                <a:t>2</a:t>
              </a:r>
            </a:p>
          </p:txBody>
        </p:sp>
        <p:pic>
          <p:nvPicPr>
            <p:cNvPr id="46125" name="Picture 45" descr="j0433823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515" y="402"/>
              <a:ext cx="216" cy="216"/>
            </a:xfrm>
            <a:prstGeom prst="rect">
              <a:avLst/>
            </a:prstGeom>
            <a:solidFill>
              <a:srgbClr val="99CCFF"/>
            </a:solidFill>
          </p:spPr>
        </p:pic>
        <p:sp>
          <p:nvSpPr>
            <p:cNvPr id="46126" name="Text Box 46"/>
            <p:cNvSpPr txBox="1">
              <a:spLocks noChangeArrowheads="1"/>
            </p:cNvSpPr>
            <p:nvPr/>
          </p:nvSpPr>
          <p:spPr bwMode="auto">
            <a:xfrm>
              <a:off x="3152" y="403"/>
              <a:ext cx="363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"/>
                <a:t>+  3</a:t>
              </a:r>
            </a:p>
          </p:txBody>
        </p:sp>
        <p:sp>
          <p:nvSpPr>
            <p:cNvPr id="46127" name="Text Box 47"/>
            <p:cNvSpPr txBox="1">
              <a:spLocks noChangeArrowheads="1"/>
            </p:cNvSpPr>
            <p:nvPr/>
          </p:nvSpPr>
          <p:spPr bwMode="auto">
            <a:xfrm>
              <a:off x="3700" y="517"/>
              <a:ext cx="18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400"/>
                <a:t>2</a:t>
              </a:r>
            </a:p>
          </p:txBody>
        </p:sp>
      </p:grpSp>
      <p:grpSp>
        <p:nvGrpSpPr>
          <p:cNvPr id="46128" name="Group 48"/>
          <p:cNvGrpSpPr>
            <a:grpSpLocks/>
          </p:cNvGrpSpPr>
          <p:nvPr/>
        </p:nvGrpSpPr>
        <p:grpSpPr bwMode="auto">
          <a:xfrm>
            <a:off x="6156325" y="725488"/>
            <a:ext cx="1797050" cy="542925"/>
            <a:chOff x="3956" y="367"/>
            <a:chExt cx="1150" cy="342"/>
          </a:xfrm>
        </p:grpSpPr>
        <p:pic>
          <p:nvPicPr>
            <p:cNvPr id="46129" name="Picture 49" descr="j0433823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489" y="367"/>
              <a:ext cx="251" cy="251"/>
            </a:xfrm>
            <a:prstGeom prst="rect">
              <a:avLst/>
            </a:prstGeom>
            <a:solidFill>
              <a:srgbClr val="FF99CC"/>
            </a:solidFill>
          </p:spPr>
        </p:pic>
        <p:pic>
          <p:nvPicPr>
            <p:cNvPr id="46130" name="Picture 50" descr="j0433823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751" y="402"/>
              <a:ext cx="216" cy="216"/>
            </a:xfrm>
            <a:prstGeom prst="rect">
              <a:avLst/>
            </a:prstGeom>
            <a:solidFill>
              <a:srgbClr val="99CCFF"/>
            </a:solidFill>
          </p:spPr>
        </p:pic>
        <p:sp>
          <p:nvSpPr>
            <p:cNvPr id="46131" name="Text Box 51"/>
            <p:cNvSpPr txBox="1">
              <a:spLocks noChangeArrowheads="1"/>
            </p:cNvSpPr>
            <p:nvPr/>
          </p:nvSpPr>
          <p:spPr bwMode="auto">
            <a:xfrm>
              <a:off x="3956" y="387"/>
              <a:ext cx="50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">
                  <a:sym typeface="Symbol" pitchFamily="18" charset="2"/>
                </a:rPr>
                <a:t>    2</a:t>
              </a:r>
            </a:p>
          </p:txBody>
        </p:sp>
        <p:sp>
          <p:nvSpPr>
            <p:cNvPr id="46132" name="Text Box 52"/>
            <p:cNvSpPr txBox="1">
              <a:spLocks noChangeArrowheads="1"/>
            </p:cNvSpPr>
            <p:nvPr/>
          </p:nvSpPr>
          <p:spPr bwMode="auto">
            <a:xfrm>
              <a:off x="4925" y="517"/>
              <a:ext cx="181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400"/>
                <a:t>3</a:t>
              </a:r>
            </a:p>
          </p:txBody>
        </p:sp>
      </p:grpSp>
      <p:sp>
        <p:nvSpPr>
          <p:cNvPr id="46133" name="AutoShape 53"/>
          <p:cNvSpPr>
            <a:spLocks noChangeArrowheads="1"/>
          </p:cNvSpPr>
          <p:nvPr/>
        </p:nvSpPr>
        <p:spPr bwMode="auto">
          <a:xfrm rot="-159380">
            <a:off x="6227763" y="620713"/>
            <a:ext cx="214312" cy="198437"/>
          </a:xfrm>
          <a:prstGeom prst="smileyFace">
            <a:avLst>
              <a:gd name="adj" fmla="val 4653"/>
            </a:avLst>
          </a:prstGeom>
          <a:solidFill>
            <a:srgbClr val="DDDDDD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46134" name="Line 54"/>
          <p:cNvSpPr>
            <a:spLocks noChangeShapeType="1"/>
          </p:cNvSpPr>
          <p:nvPr/>
        </p:nvSpPr>
        <p:spPr bwMode="auto">
          <a:xfrm>
            <a:off x="4427538" y="1341438"/>
            <a:ext cx="3457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46135" name="Text Box 55"/>
          <p:cNvSpPr txBox="1">
            <a:spLocks noChangeArrowheads="1"/>
          </p:cNvSpPr>
          <p:nvPr/>
        </p:nvSpPr>
        <p:spPr bwMode="auto">
          <a:xfrm>
            <a:off x="4343400" y="1387475"/>
            <a:ext cx="3683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000"/>
              <a:t>La `operación unitaria química´</a:t>
            </a:r>
          </a:p>
        </p:txBody>
      </p:sp>
      <p:pic>
        <p:nvPicPr>
          <p:cNvPr id="46136" name="Picture 56" descr="Pict020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24750" y="5599113"/>
            <a:ext cx="1295400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6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6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6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6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6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6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208 0.0007 -0.00521 -0.00046 -0.00625 0.00209 C -0.01111 0.01504 0.00729 0.02452 0.01077 0.02683 C 0.01858 0.01619 0.0191 0.02406 0.02153 0.00833 C 0.0191 -0.00416 0.01823 -0.00115 0.0092 -0.00393 C 0.00764 -0.00323 0.00521 -0.00393 0.00452 -0.00208 C 0.00382 -0.00023 0.00538 0.00232 0.00608 0.00417 C 0.00729 0.00717 0.01285 0.02382 0.01684 0.01851 " pathEditMode="relative" ptsTypes="fffffffA">
                                      <p:cBhvr>
                                        <p:cTn id="47" dur="2000" fill="hold"/>
                                        <p:tgtEl>
                                          <p:spTgt spid="46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208 0.0007 -0.00521 -0.00046 -0.00625 0.00209 C -0.01111 0.01504 0.00729 0.02452 0.01077 0.02683 C 0.01858 0.01619 0.0191 0.02406 0.02153 0.00833 C 0.0191 -0.00416 0.01823 -0.00115 0.0092 -0.00393 C 0.00764 -0.00323 0.00521 -0.00393 0.00452 -0.00208 C 0.00382 -0.00023 0.00538 0.00232 0.00608 0.00417 C 0.00729 0.00717 0.01285 0.02382 0.01684 0.01851 " pathEditMode="relative" ptsTypes="fffffffA">
                                      <p:cBhvr>
                                        <p:cTn id="49" dur="2000" fill="hold"/>
                                        <p:tgtEl>
                                          <p:spTgt spid="46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208 0.0007 -0.00521 -0.00046 -0.00625 0.00209 C -0.01111 0.01504 0.00729 0.02452 0.01077 0.02683 C 0.01858 0.01619 0.0191 0.02406 0.02153 0.00833 C 0.0191 -0.00416 0.01823 -0.00115 0.0092 -0.00393 C 0.00764 -0.00323 0.00521 -0.00393 0.00452 -0.00208 C 0.00382 -0.00023 0.00538 0.00232 0.00608 0.00417 C 0.00729 0.00717 0.01285 0.02382 0.01684 0.01851 " pathEditMode="relative" ptsTypes="fffffffA">
                                      <p:cBhvr>
                                        <p:cTn id="51" dur="2000" fill="hold"/>
                                        <p:tgtEl>
                                          <p:spTgt spid="46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208 0.0007 -0.00521 -0.00046 -0.00625 0.00209 C -0.01111 0.01504 0.00729 0.02452 0.01077 0.02683 C 0.01858 0.01619 0.0191 0.02406 0.02153 0.00833 C 0.0191 -0.00416 0.01823 -0.00115 0.0092 -0.00393 C 0.00764 -0.00323 0.00521 -0.00393 0.00452 -0.00208 C 0.00382 -0.00023 0.00538 0.00232 0.00608 0.00417 C 0.00729 0.00717 0.01285 0.02382 0.01684 0.01851 " pathEditMode="relative" ptsTypes="fffffffA">
                                      <p:cBhvr>
                                        <p:cTn id="53" dur="2000" fill="hold"/>
                                        <p:tgtEl>
                                          <p:spTgt spid="46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208 0.0007 -0.00521 -0.00046 -0.00625 0.00209 C -0.01111 0.01504 0.00729 0.02452 0.01077 0.02683 C 0.01858 0.01619 0.0191 0.02406 0.02153 0.00833 C 0.0191 -0.00416 0.01823 -0.00115 0.0092 -0.00393 C 0.00764 -0.00323 0.00521 -0.00393 0.00452 -0.00208 C 0.00382 -0.00023 0.00538 0.00232 0.00608 0.00417 C 0.00729 0.00717 0.01285 0.02382 0.01684 0.01851 " pathEditMode="relative" ptsTypes="fffffffA">
                                      <p:cBhvr>
                                        <p:cTn id="55" dur="2000" fill="hold"/>
                                        <p:tgtEl>
                                          <p:spTgt spid="46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208 0.0007 -0.00521 -0.00046 -0.00625 0.00209 C -0.01111 0.01504 0.00729 0.02452 0.01077 0.02683 C 0.01858 0.01619 0.0191 0.02406 0.02153 0.00833 C 0.0191 -0.00416 0.01823 -0.00115 0.0092 -0.00393 C 0.00764 -0.00323 0.00521 -0.00393 0.00452 -0.00208 C 0.00382 -0.00023 0.00538 0.00232 0.00608 0.00417 C 0.00729 0.00717 0.01285 0.02382 0.01684 0.01851 " pathEditMode="relative" ptsTypes="fffffffA">
                                      <p:cBhvr>
                                        <p:cTn id="57" dur="2000" fill="hold"/>
                                        <p:tgtEl>
                                          <p:spTgt spid="46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208 0.0007 -0.00521 -0.00046 -0.00625 0.00209 C -0.01111 0.01504 0.00729 0.02452 0.01077 0.02683 C 0.01858 0.01619 0.0191 0.02406 0.02153 0.00833 C 0.0191 -0.00416 0.01823 -0.00115 0.0092 -0.00393 C 0.00764 -0.00323 0.00521 -0.00393 0.00452 -0.00208 C 0.00382 -0.00023 0.00538 0.00232 0.00608 0.00417 C 0.00729 0.00717 0.01285 0.02382 0.01684 0.01851 " pathEditMode="relative" ptsTypes="fffffffA">
                                      <p:cBhvr>
                                        <p:cTn id="59" dur="2000" fill="hold"/>
                                        <p:tgtEl>
                                          <p:spTgt spid="46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208 0.0007 -0.00521 -0.00046 -0.00625 0.00209 C -0.01111 0.01504 0.00729 0.02452 0.01077 0.02683 C 0.01858 0.01619 0.0191 0.02406 0.02153 0.00833 C 0.0191 -0.00416 0.01823 -0.00115 0.0092 -0.00393 C 0.00764 -0.00323 0.00521 -0.00393 0.00452 -0.00208 C 0.00382 -0.00023 0.00538 0.00232 0.00608 0.00417 C 0.00729 0.00717 0.01285 0.02382 0.01684 0.01851 " pathEditMode="relative" ptsTypes="fffffffA">
                                      <p:cBhvr>
                                        <p:cTn id="61" dur="2000" fill="hold"/>
                                        <p:tgtEl>
                                          <p:spTgt spid="46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30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5" dur="500" fill="hold"/>
                                        <p:tgtEl>
                                          <p:spTgt spid="46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6" dur="500" fill="hold"/>
                                        <p:tgtEl>
                                          <p:spTgt spid="46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46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46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46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85846E-6 L 0.0316 -0.0784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" y="-39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34043E-6 L 0.00799 -0.06799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46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-34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2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3" dur="1000"/>
                                        <p:tgtEl>
                                          <p:spTgt spid="46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9" grpId="0" animBg="1"/>
      <p:bldP spid="46099" grpId="1" animBg="1"/>
      <p:bldP spid="461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6725" y="401638"/>
            <a:ext cx="8208963" cy="506412"/>
          </a:xfrm>
        </p:spPr>
        <p:txBody>
          <a:bodyPr/>
          <a:lstStyle/>
          <a:p>
            <a:pPr algn="l"/>
            <a:r>
              <a:rPr lang="es-ES" sz="2400" u="sng">
                <a:effectLst>
                  <a:outerShdw blurRad="38100" dist="38100" dir="2700000" algn="tl">
                    <a:srgbClr val="C0C0C0"/>
                  </a:outerShdw>
                </a:effectLst>
              </a:rPr>
              <a:t>Metodología general para el diseño de reactores químicos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6250" y="1196975"/>
            <a:ext cx="8056563" cy="1079500"/>
          </a:xfrm>
        </p:spPr>
        <p:txBody>
          <a:bodyPr/>
          <a:lstStyle/>
          <a:p>
            <a:pPr algn="just"/>
            <a:r>
              <a:rPr lang="es-ES" sz="1800"/>
              <a:t>El modelo de diseño puede resumirse en un diagrama de flujo de información con las `</a:t>
            </a:r>
            <a:r>
              <a:rPr lang="es-ES" sz="1800" b="1"/>
              <a:t>relaciones de diseño</a:t>
            </a:r>
            <a:r>
              <a:rPr lang="es-ES" sz="1800"/>
              <a:t>´ fundamentales, junto a los diferentes tipos de `</a:t>
            </a:r>
            <a:r>
              <a:rPr lang="es-ES" sz="1800" b="1"/>
              <a:t>variables</a:t>
            </a:r>
            <a:r>
              <a:rPr lang="es-ES" sz="1800"/>
              <a:t>´ y los datos necesarios para la simulación:</a:t>
            </a:r>
          </a:p>
        </p:txBody>
      </p:sp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2051050" y="2276475"/>
          <a:ext cx="6265863" cy="1830388"/>
        </p:xfrm>
        <a:graphic>
          <a:graphicData uri="http://schemas.openxmlformats.org/presentationml/2006/ole">
            <p:oleObj spid="_x0000_s2052" name="Imagen" r:id="rId4" imgW="3780000" imgH="1104120" progId="Word.Picture.8">
              <p:embed/>
            </p:oleObj>
          </a:graphicData>
        </a:graphic>
      </p:graphicFrame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539750" y="4360863"/>
            <a:ext cx="8064500" cy="1925637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es-ES" sz="1400"/>
              <a:t>El procedimiento más general para el `cálculo de los reactores químicos´, a partir de la resolución simultánea de la cinética y los balances de materia y energía, consiste en representar </a:t>
            </a:r>
            <a:r>
              <a:rPr lang="es-ES" sz="1400" b="1"/>
              <a:t>v</a:t>
            </a:r>
            <a:r>
              <a:rPr lang="es-ES" sz="1400" b="1" baseline="-25000"/>
              <a:t> </a:t>
            </a:r>
            <a:r>
              <a:rPr lang="es-ES" sz="1400" b="1"/>
              <a:t>(Co,x,T)</a:t>
            </a:r>
            <a:r>
              <a:rPr lang="es-ES" sz="1400"/>
              <a:t> en forma de </a:t>
            </a:r>
            <a:r>
              <a:rPr lang="es-ES" sz="1400" i="1"/>
              <a:t>diagramas v‑x‑T</a:t>
            </a:r>
            <a:r>
              <a:rPr lang="es-ES" sz="1400"/>
              <a:t> (con </a:t>
            </a:r>
            <a:r>
              <a:rPr lang="es-ES" sz="1400" i="1"/>
              <a:t>v</a:t>
            </a:r>
            <a:r>
              <a:rPr lang="es-ES" sz="1400"/>
              <a:t> como parámetro y </a:t>
            </a:r>
            <a:r>
              <a:rPr lang="es-ES" sz="1400" i="1"/>
              <a:t>Co</a:t>
            </a:r>
            <a:r>
              <a:rPr lang="es-ES" sz="1400"/>
              <a:t> fijo); sobre dicho diagrama pueden trazarse las líneas de operación del régimen térmico </a:t>
            </a:r>
            <a:r>
              <a:rPr lang="es-ES" sz="1400" b="1"/>
              <a:t>T</a:t>
            </a:r>
            <a:r>
              <a:rPr lang="es-ES" sz="1400" b="1" baseline="-25000"/>
              <a:t> </a:t>
            </a:r>
            <a:r>
              <a:rPr lang="es-ES" sz="1400" b="1"/>
              <a:t>(To,x,q)</a:t>
            </a:r>
            <a:r>
              <a:rPr lang="es-ES" sz="1400"/>
              <a:t>, y con la pauta de temperatura resultante se obtiene la relación entre la velocidad y la conversión a lo largo de la reacción </a:t>
            </a:r>
            <a:r>
              <a:rPr lang="es-ES" sz="1400" i="1"/>
              <a:t>v</a:t>
            </a:r>
            <a:r>
              <a:rPr lang="es-ES" sz="1400" i="1" baseline="-25000"/>
              <a:t> </a:t>
            </a:r>
            <a:r>
              <a:rPr lang="es-ES" sz="1400" i="1"/>
              <a:t>(Co,x)</a:t>
            </a:r>
            <a:r>
              <a:rPr lang="es-ES" sz="1400"/>
              <a:t>.</a:t>
            </a:r>
          </a:p>
          <a:p>
            <a:pPr algn="just"/>
            <a:endParaRPr lang="es-ES" sz="800"/>
          </a:p>
          <a:p>
            <a:pPr algn="just"/>
            <a:r>
              <a:rPr lang="es-ES" sz="1400"/>
              <a:t>El tiempo de residencia (o la velocidad espacial) en el reactor se obtienen representando </a:t>
            </a:r>
            <a:r>
              <a:rPr lang="es-ES" sz="1400" i="1"/>
              <a:t>Co/v</a:t>
            </a:r>
            <a:r>
              <a:rPr lang="es-ES" sz="1400" i="1" baseline="-25000"/>
              <a:t> </a:t>
            </a:r>
            <a:r>
              <a:rPr lang="es-ES" sz="1400"/>
              <a:t> </a:t>
            </a:r>
            <a:r>
              <a:rPr lang="es-ES" sz="1200"/>
              <a:t>vs.</a:t>
            </a:r>
            <a:r>
              <a:rPr lang="es-ES" sz="1400"/>
              <a:t> </a:t>
            </a:r>
            <a:r>
              <a:rPr lang="es-ES" sz="1400" i="1"/>
              <a:t>x</a:t>
            </a:r>
            <a:r>
              <a:rPr lang="es-ES" sz="1400"/>
              <a:t>, y utilizando la ecuación de diseño correspondiente </a:t>
            </a:r>
            <a:r>
              <a:rPr lang="es-ES" sz="1400" b="1">
                <a:sym typeface="Symbol" pitchFamily="18" charset="2"/>
              </a:rPr>
              <a:t></a:t>
            </a:r>
            <a:r>
              <a:rPr lang="es-ES" sz="1400" b="1" baseline="-25000">
                <a:sym typeface="Symbol" pitchFamily="18" charset="2"/>
              </a:rPr>
              <a:t> </a:t>
            </a:r>
            <a:r>
              <a:rPr lang="es-ES" sz="1400" b="1"/>
              <a:t>(C</a:t>
            </a:r>
            <a:r>
              <a:rPr lang="es-ES" sz="1400" b="1">
                <a:sym typeface="Symbol" pitchFamily="18" charset="2"/>
              </a:rPr>
              <a:t>o,x,v)</a:t>
            </a:r>
            <a:r>
              <a:rPr lang="es-ES" sz="1400">
                <a:sym typeface="Symbol" pitchFamily="18" charset="2"/>
              </a:rPr>
              <a:t> (para el reactor discontinuo, un tanque continuo agitado, o uno de flujo tubular): </a:t>
            </a:r>
            <a:r>
              <a:rPr lang="es-ES" sz="1400" i="1">
                <a:sym typeface="Symbol" pitchFamily="18" charset="2"/>
              </a:rPr>
              <a:t> </a:t>
            </a:r>
            <a:r>
              <a:rPr lang="es-ES" sz="1400" b="1" i="1"/>
              <a:t>(C</a:t>
            </a:r>
            <a:r>
              <a:rPr lang="es-ES" sz="1400" b="1" i="1">
                <a:sym typeface="Symbol" pitchFamily="18" charset="2"/>
              </a:rPr>
              <a:t>o,x)</a:t>
            </a:r>
            <a:r>
              <a:rPr lang="es-ES" sz="1400">
                <a:sym typeface="Symbol" pitchFamily="18" charset="2"/>
              </a:rPr>
              <a:t>.</a:t>
            </a:r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3995738" y="3198813"/>
            <a:ext cx="431800" cy="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055" name="Line 7"/>
          <p:cNvSpPr>
            <a:spLocks noChangeShapeType="1"/>
          </p:cNvSpPr>
          <p:nvPr/>
        </p:nvSpPr>
        <p:spPr bwMode="auto">
          <a:xfrm>
            <a:off x="5940425" y="3052763"/>
            <a:ext cx="431800" cy="0"/>
          </a:xfrm>
          <a:prstGeom prst="line">
            <a:avLst/>
          </a:prstGeom>
          <a:noFill/>
          <a:ln w="9525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  <p:bldP spid="20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323850" y="981075"/>
            <a:ext cx="8640763" cy="5472113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s-ES"/>
              <a:t>Se desea llevar a cabo el proceso en disolución acuosa diluida:  A = R	    que se ajusta a una cinética reversible y exotérmica de primer orden:										            	</a:t>
            </a:r>
            <a:r>
              <a:rPr lang="fr-FR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v = -</a:t>
            </a:r>
            <a:r>
              <a:rPr lang="fr-FR" sz="16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</a:t>
            </a:r>
            <a:r>
              <a:rPr lang="fr-FR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fr-FR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fr-FR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/</a:t>
            </a:r>
            <a:r>
              <a:rPr lang="fr-FR" sz="16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</a:t>
            </a:r>
            <a:r>
              <a:rPr lang="fr-FR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t = k</a:t>
            </a:r>
            <a:r>
              <a:rPr lang="fr-FR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fr-FR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 C</a:t>
            </a:r>
            <a:r>
              <a:rPr lang="fr-FR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r>
              <a:rPr lang="fr-FR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 - k</a:t>
            </a:r>
            <a:r>
              <a:rPr lang="fr-FR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fr-FR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 C</a:t>
            </a:r>
            <a:r>
              <a:rPr lang="fr-FR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R</a:t>
            </a:r>
            <a:r>
              <a:rPr lang="fr-FR"/>
              <a:t>	</a:t>
            </a:r>
            <a:r>
              <a:rPr lang="es-ES"/>
              <a:t> 	</a:t>
            </a:r>
            <a:r>
              <a:rPr lang="es-ES" sz="1400"/>
              <a:t>			</a:t>
            </a:r>
            <a:r>
              <a:rPr lang="es-ES"/>
              <a:t>		</a:t>
            </a:r>
            <a:r>
              <a:rPr lang="es-ES" sz="2800"/>
              <a:t> </a:t>
            </a:r>
            <a:r>
              <a:rPr lang="es-ES" sz="1400"/>
              <a:t>k</a:t>
            </a:r>
            <a:r>
              <a:rPr lang="es-ES" sz="1400" baseline="-25000"/>
              <a:t>1</a:t>
            </a:r>
            <a:r>
              <a:rPr lang="es-ES" sz="1400"/>
              <a:t> = 3,1·10</a:t>
            </a:r>
            <a:r>
              <a:rPr lang="es-ES" sz="1400" baseline="30000"/>
              <a:t>7 </a:t>
            </a:r>
            <a:r>
              <a:rPr lang="es-ES" sz="1400"/>
              <a:t>· e </a:t>
            </a:r>
            <a:r>
              <a:rPr lang="es-ES" sz="1400" baseline="30000"/>
              <a:t>- 5850/T</a:t>
            </a:r>
            <a:r>
              <a:rPr lang="es-ES" sz="1400"/>
              <a:t>								 </a:t>
            </a:r>
            <a:r>
              <a:rPr lang="es-ES" sz="1600"/>
              <a:t> </a:t>
            </a:r>
            <a:r>
              <a:rPr lang="es-ES" sz="1400"/>
              <a:t>k</a:t>
            </a:r>
            <a:r>
              <a:rPr lang="es-ES" sz="1400" baseline="-25000"/>
              <a:t>2</a:t>
            </a:r>
            <a:r>
              <a:rPr lang="es-ES" sz="1400"/>
              <a:t> = 1,7·10</a:t>
            </a:r>
            <a:r>
              <a:rPr lang="es-ES" sz="1400" baseline="30000"/>
              <a:t>18</a:t>
            </a:r>
            <a:r>
              <a:rPr lang="es-ES" sz="1400"/>
              <a:t>·e </a:t>
            </a:r>
            <a:r>
              <a:rPr lang="es-ES" sz="1400" baseline="30000"/>
              <a:t>-14900/T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s-ES" sz="140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s-ES" sz="140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s-ES"/>
              <a:t>Curvas isocinéticas:																          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  <a:r>
              <a:rPr lang="es-ES" sz="1400"/>
              <a:t> = [k</a:t>
            </a:r>
            <a:r>
              <a:rPr lang="es-ES" sz="1400" baseline="-25000"/>
              <a:t>1</a:t>
            </a:r>
            <a:r>
              <a:rPr lang="es-ES" sz="1400"/>
              <a:t>(</a:t>
            </a:r>
            <a:r>
              <a:rPr lang="es-E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T</a:t>
            </a:r>
            <a:r>
              <a:rPr lang="es-ES" sz="1400"/>
              <a:t>)-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v</a:t>
            </a:r>
            <a:r>
              <a:rPr lang="es-ES" sz="1400"/>
              <a:t>/C</a:t>
            </a:r>
            <a:r>
              <a:rPr lang="es-ES" sz="1400" baseline="-25000"/>
              <a:t>oA</a:t>
            </a:r>
            <a:r>
              <a:rPr lang="es-ES" sz="1400"/>
              <a:t>]/[k</a:t>
            </a:r>
            <a:r>
              <a:rPr lang="es-ES" sz="1400" baseline="-25000"/>
              <a:t>1</a:t>
            </a:r>
            <a:r>
              <a:rPr lang="es-ES" sz="1400"/>
              <a:t>(</a:t>
            </a:r>
            <a:r>
              <a:rPr lang="es-E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T</a:t>
            </a:r>
            <a:r>
              <a:rPr lang="es-ES" sz="1400"/>
              <a:t>)+k</a:t>
            </a:r>
            <a:r>
              <a:rPr lang="es-ES" sz="1400" baseline="-25000"/>
              <a:t>2</a:t>
            </a:r>
            <a:r>
              <a:rPr lang="es-ES" sz="1400"/>
              <a:t>(</a:t>
            </a:r>
            <a:r>
              <a:rPr lang="es-E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T</a:t>
            </a:r>
            <a:r>
              <a:rPr lang="es-ES" sz="1400"/>
              <a:t>)]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s-ES" sz="160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s-ES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s-ES"/>
              <a:t>       v = f </a:t>
            </a:r>
            <a:r>
              <a:rPr lang="es-ES" sz="1600"/>
              <a:t>(C</a:t>
            </a:r>
            <a:r>
              <a:rPr lang="es-ES" sz="1600" baseline="-25000"/>
              <a:t>oA</a:t>
            </a:r>
            <a:r>
              <a:rPr lang="es-ES" sz="1600"/>
              <a:t>, x, T)    </a:t>
            </a:r>
            <a:r>
              <a:rPr lang="es-ES" sz="1600">
                <a:sym typeface="Symbol" pitchFamily="18" charset="2"/>
              </a:rPr>
              <a:t>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s-ES" sz="1600">
              <a:sym typeface="Symbol" pitchFamily="18" charset="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s-ES" sz="1600">
              <a:sym typeface="Symbol" pitchFamily="18" charset="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s-ES" sz="1600">
              <a:sym typeface="Symbol" pitchFamily="18" charset="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s-ES" sz="1600">
              <a:sym typeface="Symbol" pitchFamily="18" charset="2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s-ES" sz="1600">
              <a:sym typeface="Symbol" pitchFamily="18" charset="2"/>
            </a:endParaRPr>
          </a:p>
          <a:p>
            <a:pPr marL="1600200" lvl="3" indent="-22860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es-ES" sz="1000">
                <a:sym typeface="Symbol" pitchFamily="18" charset="2"/>
              </a:rPr>
              <a:t>Modelo cinético</a:t>
            </a:r>
            <a:r>
              <a:rPr lang="es-ES" sz="1000"/>
              <a:t>	</a:t>
            </a:r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323850" y="406400"/>
            <a:ext cx="1090613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s-ES" sz="1600">
                <a:solidFill>
                  <a:schemeClr val="tx2"/>
                </a:solidFill>
              </a:rPr>
              <a:t>Ejemplo:</a:t>
            </a:r>
          </a:p>
        </p:txBody>
      </p:sp>
      <p:sp>
        <p:nvSpPr>
          <p:cNvPr id="44036" name="Text Box 4">
            <a:hlinkClick r:id="rId4" action="ppaction://hlinkfile"/>
          </p:cNvPr>
          <p:cNvSpPr txBox="1">
            <a:spLocks noChangeArrowheads="1"/>
          </p:cNvSpPr>
          <p:nvPr/>
        </p:nvSpPr>
        <p:spPr bwMode="auto">
          <a:xfrm>
            <a:off x="1258888" y="4999038"/>
            <a:ext cx="1584325" cy="487362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prstShdw prst="shdw18" dist="17961" dir="13500000">
              <a:srgbClr val="C0C0C0">
                <a:gamma/>
                <a:shade val="60000"/>
                <a:invGamma/>
              </a:srgbClr>
            </a:prstShdw>
          </a:effectLst>
        </p:spPr>
        <p:txBody>
          <a:bodyPr>
            <a:spAutoFit/>
          </a:bodyPr>
          <a:lstStyle/>
          <a:p>
            <a:r>
              <a:rPr lang="es-ES" sz="1200"/>
              <a:t>Hoja de cálculo</a:t>
            </a:r>
          </a:p>
          <a:p>
            <a:endParaRPr lang="es-ES" sz="1400"/>
          </a:p>
        </p:txBody>
      </p:sp>
      <p:grpSp>
        <p:nvGrpSpPr>
          <p:cNvPr id="44037" name="Group 5"/>
          <p:cNvGrpSpPr>
            <a:grpSpLocks/>
          </p:cNvGrpSpPr>
          <p:nvPr/>
        </p:nvGrpSpPr>
        <p:grpSpPr bwMode="auto">
          <a:xfrm>
            <a:off x="3276600" y="2239963"/>
            <a:ext cx="5616575" cy="4068762"/>
            <a:chOff x="2064" y="1411"/>
            <a:chExt cx="3538" cy="2563"/>
          </a:xfrm>
        </p:grpSpPr>
        <p:graphicFrame>
          <p:nvGraphicFramePr>
            <p:cNvPr id="44038" name="Object 6"/>
            <p:cNvGraphicFramePr>
              <a:graphicFrameLocks noChangeAspect="1"/>
            </p:cNvGraphicFramePr>
            <p:nvPr/>
          </p:nvGraphicFramePr>
          <p:xfrm>
            <a:off x="2064" y="1411"/>
            <a:ext cx="3538" cy="2563"/>
          </p:xfrm>
          <a:graphic>
            <a:graphicData uri="http://schemas.openxmlformats.org/presentationml/2006/ole">
              <p:oleObj spid="_x0000_s44038" name="Gráfico" r:id="rId5" imgW="7610551" imgH="4381500" progId="Excel.Chart.8">
                <p:embed/>
              </p:oleObj>
            </a:graphicData>
          </a:graphic>
        </p:graphicFrame>
        <p:sp>
          <p:nvSpPr>
            <p:cNvPr id="44039" name="Text Box 7"/>
            <p:cNvSpPr txBox="1">
              <a:spLocks noChangeArrowheads="1"/>
            </p:cNvSpPr>
            <p:nvPr/>
          </p:nvSpPr>
          <p:spPr bwMode="auto">
            <a:xfrm>
              <a:off x="4450" y="1614"/>
              <a:ext cx="466" cy="13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800"/>
                <a:t>C</a:t>
              </a:r>
              <a:r>
                <a:rPr lang="es-ES" sz="800" baseline="-25000"/>
                <a:t>oA </a:t>
              </a:r>
              <a:r>
                <a:rPr lang="es-ES" sz="800"/>
                <a:t>= 1 mol/l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440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1000"/>
                                        <p:tgtEl>
                                          <p:spTgt spid="440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1000"/>
                                        <p:tgtEl>
                                          <p:spTgt spid="4403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uiExpand="1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549275"/>
            <a:ext cx="8497887" cy="5975350"/>
          </a:xfrm>
          <a:noFill/>
          <a:ln>
            <a:solidFill>
              <a:srgbClr val="808080"/>
            </a:solidFill>
          </a:ln>
        </p:spPr>
        <p:txBody>
          <a:bodyPr/>
          <a:lstStyle/>
          <a:p>
            <a:r>
              <a:rPr lang="es-ES" sz="1800"/>
              <a:t>La temperatura de la alimentación es: </a:t>
            </a:r>
            <a:r>
              <a:rPr lang="es-E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T</a:t>
            </a:r>
            <a:r>
              <a:rPr lang="es-ES" sz="18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o </a:t>
            </a:r>
            <a:r>
              <a:rPr lang="es-E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= 20</a:t>
            </a:r>
            <a:r>
              <a:rPr lang="es-ES" sz="1800"/>
              <a:t>ºC</a:t>
            </a:r>
            <a:r>
              <a:rPr lang="es-E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/>
              <a:t> y se desea lograr una conversión en el reactor del </a:t>
            </a:r>
            <a:r>
              <a:rPr lang="es-ES" sz="1800">
                <a:effectLst>
                  <a:outerShdw blurRad="38100" dist="38100" dir="2700000" algn="tl">
                    <a:srgbClr val="C0C0C0"/>
                  </a:outerShdw>
                </a:effectLst>
              </a:rPr>
              <a:t>80</a:t>
            </a:r>
            <a:r>
              <a:rPr lang="es-ES" sz="1800"/>
              <a:t>%:</a:t>
            </a:r>
            <a:r>
              <a:rPr lang="es-ES" sz="800"/>
              <a:t>																</a:t>
            </a:r>
            <a:r>
              <a:rPr lang="es-ES" sz="1600"/>
              <a:t>T</a:t>
            </a:r>
            <a:r>
              <a:rPr lang="fr-FR" sz="1600"/>
              <a:t> = T</a:t>
            </a:r>
            <a:r>
              <a:rPr lang="fr-FR" sz="1600" baseline="-25000"/>
              <a:t>o</a:t>
            </a:r>
            <a:r>
              <a:rPr lang="fr-FR" sz="1600"/>
              <a:t> + (q -</a:t>
            </a:r>
            <a:r>
              <a:rPr lang="fr-FR" sz="1600">
                <a:cs typeface="Arial" charset="0"/>
              </a:rPr>
              <a:t>∆H</a:t>
            </a:r>
            <a:r>
              <a:rPr lang="fr-FR" sz="1600" baseline="-25000">
                <a:cs typeface="Arial" charset="0"/>
              </a:rPr>
              <a:t>r </a:t>
            </a:r>
            <a:r>
              <a:rPr lang="fr-FR" sz="1600">
                <a:cs typeface="Arial" charset="0"/>
              </a:rPr>
              <a:t>x)/C</a:t>
            </a:r>
            <a:r>
              <a:rPr lang="fr-FR" sz="1600" baseline="-25000">
                <a:cs typeface="Arial" charset="0"/>
              </a:rPr>
              <a:t>p,</a:t>
            </a:r>
            <a:r>
              <a:rPr lang="fr-FR" sz="1200" baseline="-25000">
                <a:cs typeface="Arial" charset="0"/>
              </a:rPr>
              <a:t>mrl</a:t>
            </a:r>
            <a:r>
              <a:rPr lang="fr-FR" sz="1200">
                <a:cs typeface="Arial" charset="0"/>
              </a:rPr>
              <a:t>	</a:t>
            </a:r>
            <a:r>
              <a:rPr lang="es-ES" sz="1400">
                <a:sym typeface="Symbol" pitchFamily="18" charset="2"/>
              </a:rPr>
              <a:t>H</a:t>
            </a:r>
            <a:r>
              <a:rPr lang="es-ES" sz="1400" baseline="-25000">
                <a:sym typeface="Symbol" pitchFamily="18" charset="2"/>
              </a:rPr>
              <a:t>r </a:t>
            </a:r>
            <a:r>
              <a:rPr lang="es-ES" sz="1400">
                <a:sym typeface="Symbol" pitchFamily="18" charset="2"/>
              </a:rPr>
              <a:t>= -20 kcal/mol</a:t>
            </a:r>
            <a:r>
              <a:rPr lang="es-ES" sz="1400"/>
              <a:t>	C</a:t>
            </a:r>
            <a:r>
              <a:rPr lang="es-ES" sz="1400" baseline="-25000"/>
              <a:t>p </a:t>
            </a:r>
            <a:r>
              <a:rPr lang="es-ES" sz="1400"/>
              <a:t>= 1 kcal/lºC</a:t>
            </a:r>
            <a:endParaRPr lang="fr-FR" sz="1400" baseline="-25000">
              <a:cs typeface="Arial" charset="0"/>
            </a:endParaRPr>
          </a:p>
          <a:p>
            <a:endParaRPr lang="fr-FR" sz="1400"/>
          </a:p>
          <a:p>
            <a:r>
              <a:rPr lang="es-ES" sz="1600"/>
              <a:t>a)  </a:t>
            </a:r>
            <a:r>
              <a:rPr lang="es-ES" sz="1600" u="sng"/>
              <a:t>Reactor de mezcla completa</a:t>
            </a:r>
            <a:r>
              <a:rPr lang="es-ES" sz="1600"/>
              <a:t>:</a:t>
            </a:r>
          </a:p>
          <a:p>
            <a:pPr lvl="1"/>
            <a:endParaRPr lang="es-ES" sz="800"/>
          </a:p>
          <a:p>
            <a:pPr lvl="1"/>
            <a:r>
              <a:rPr lang="es-ES" sz="1400"/>
              <a:t>El punto final de operación debe</a:t>
            </a:r>
          </a:p>
          <a:p>
            <a:pPr lvl="1" algn="just">
              <a:buFontTx/>
              <a:buNone/>
            </a:pPr>
            <a:r>
              <a:rPr lang="es-ES" sz="1400"/>
              <a:t>coincidir con el lugar geométrico de</a:t>
            </a:r>
          </a:p>
          <a:p>
            <a:pPr lvl="1" algn="just">
              <a:buFontTx/>
              <a:buNone/>
            </a:pPr>
            <a:r>
              <a:rPr lang="es-ES" sz="1400"/>
              <a:t>velocidades máximas:       </a:t>
            </a:r>
            <a:r>
              <a:rPr lang="es-ES" sz="1400" b="1"/>
              <a:t>v</a:t>
            </a:r>
            <a:r>
              <a:rPr lang="es-ES" sz="1400" b="1" baseline="-25000"/>
              <a:t>max</a:t>
            </a:r>
            <a:endParaRPr lang="es-ES" sz="1400" b="1"/>
          </a:p>
          <a:p>
            <a:pPr lvl="1" algn="just">
              <a:buFontTx/>
              <a:buNone/>
            </a:pPr>
            <a:endParaRPr lang="es-ES" sz="1400" b="1"/>
          </a:p>
          <a:p>
            <a:r>
              <a:rPr lang="es-ES" sz="1600"/>
              <a:t>b)  </a:t>
            </a:r>
            <a:r>
              <a:rPr lang="es-ES" sz="1600" u="sng"/>
              <a:t>Reactores de flujo de pistón</a:t>
            </a:r>
            <a:r>
              <a:rPr lang="es-ES" sz="1600"/>
              <a:t>:</a:t>
            </a:r>
          </a:p>
          <a:p>
            <a:pPr lvl="1"/>
            <a:endParaRPr lang="es-ES" sz="800"/>
          </a:p>
          <a:p>
            <a:pPr lvl="1"/>
            <a:r>
              <a:rPr lang="es-ES" sz="1400"/>
              <a:t>La línea de operación se obtiene</a:t>
            </a:r>
          </a:p>
          <a:p>
            <a:pPr lvl="1" algn="just">
              <a:buFontTx/>
              <a:buNone/>
            </a:pPr>
            <a:r>
              <a:rPr lang="es-ES" sz="1400"/>
              <a:t>buscando una velocidad media en el</a:t>
            </a:r>
          </a:p>
          <a:p>
            <a:pPr lvl="1" algn="just">
              <a:buFontTx/>
              <a:buNone/>
            </a:pPr>
            <a:r>
              <a:rPr lang="es-ES" sz="1400"/>
              <a:t>reactor</a:t>
            </a:r>
            <a:r>
              <a:rPr lang="es-ES" sz="1200"/>
              <a:t> </a:t>
            </a:r>
            <a:r>
              <a:rPr lang="es-ES" sz="1300"/>
              <a:t>(adiabático)</a:t>
            </a:r>
            <a:r>
              <a:rPr lang="es-ES" sz="1400"/>
              <a:t> que haga mínimo</a:t>
            </a:r>
          </a:p>
          <a:p>
            <a:pPr lvl="1" algn="just">
              <a:buFontTx/>
              <a:buNone/>
            </a:pPr>
            <a:r>
              <a:rPr lang="es-ES" sz="1400"/>
              <a:t>el tiempo de residencia:     </a:t>
            </a:r>
            <a:r>
              <a:rPr lang="es-ES" sz="1400" b="1">
                <a:sym typeface="Symbol" pitchFamily="18" charset="2"/>
              </a:rPr>
              <a:t></a:t>
            </a:r>
            <a:r>
              <a:rPr lang="es-ES" sz="1400" b="1" baseline="-25000">
                <a:sym typeface="Symbol" pitchFamily="18" charset="2"/>
              </a:rPr>
              <a:t>min</a:t>
            </a:r>
            <a:endParaRPr lang="es-ES" sz="1400" b="1">
              <a:sym typeface="Symbol" pitchFamily="18" charset="2"/>
            </a:endParaRPr>
          </a:p>
          <a:p>
            <a:endParaRPr lang="es-ES"/>
          </a:p>
          <a:p>
            <a:r>
              <a:rPr lang="es-ES" sz="1400"/>
              <a:t>El calor intercambiado en cada caso</a:t>
            </a:r>
          </a:p>
          <a:p>
            <a:pPr>
              <a:buFontTx/>
              <a:buNone/>
            </a:pPr>
            <a:r>
              <a:rPr lang="es-ES" sz="1400"/>
              <a:t>       se deduce del balance de energía:</a:t>
            </a:r>
          </a:p>
          <a:p>
            <a:pPr>
              <a:buFontTx/>
              <a:buNone/>
            </a:pPr>
            <a:r>
              <a:rPr lang="es-ES" sz="800"/>
              <a:t>	</a:t>
            </a:r>
          </a:p>
          <a:p>
            <a:pPr>
              <a:buFontTx/>
              <a:buNone/>
            </a:pPr>
            <a:r>
              <a:rPr lang="es-ES" sz="1600"/>
              <a:t>	</a:t>
            </a:r>
            <a:r>
              <a:rPr lang="es-ES" sz="1200"/>
              <a:t>	</a:t>
            </a:r>
            <a:r>
              <a:rPr lang="es-ES" sz="1400"/>
              <a:t>q = </a:t>
            </a:r>
            <a:r>
              <a:rPr lang="es-ES" sz="1400">
                <a:sym typeface="Symbol" pitchFamily="18" charset="2"/>
              </a:rPr>
              <a:t>H</a:t>
            </a:r>
            <a:r>
              <a:rPr lang="es-ES" sz="1400" baseline="-25000">
                <a:sym typeface="Symbol" pitchFamily="18" charset="2"/>
              </a:rPr>
              <a:t>r</a:t>
            </a:r>
            <a:r>
              <a:rPr lang="es-ES" sz="1400">
                <a:sym typeface="Symbol" pitchFamily="18" charset="2"/>
              </a:rPr>
              <a:t>·x + C</a:t>
            </a:r>
            <a:r>
              <a:rPr lang="es-ES" sz="1400" baseline="-25000">
                <a:sym typeface="Symbol" pitchFamily="18" charset="2"/>
              </a:rPr>
              <a:t>p</a:t>
            </a:r>
            <a:r>
              <a:rPr lang="es-ES" sz="1200" baseline="-25000">
                <a:sym typeface="Symbol" pitchFamily="18" charset="2"/>
              </a:rPr>
              <a:t>,mrl </a:t>
            </a:r>
            <a:r>
              <a:rPr lang="es-ES" sz="1400">
                <a:sym typeface="Symbol" pitchFamily="18" charset="2"/>
              </a:rPr>
              <a:t>(T-T</a:t>
            </a:r>
            <a:r>
              <a:rPr lang="es-ES" sz="1400" baseline="-25000">
                <a:sym typeface="Symbol" pitchFamily="18" charset="2"/>
              </a:rPr>
              <a:t>o</a:t>
            </a:r>
            <a:r>
              <a:rPr lang="es-ES" sz="1400">
                <a:sym typeface="Symbol" pitchFamily="18" charset="2"/>
              </a:rPr>
              <a:t>)		       </a:t>
            </a:r>
            <a:r>
              <a:rPr lang="es-ES" sz="1400" b="1">
                <a:solidFill>
                  <a:srgbClr val="CC0000"/>
                </a:solidFill>
                <a:sym typeface="Symbol" pitchFamily="18" charset="2"/>
              </a:rPr>
              <a:t>a</a:t>
            </a:r>
            <a:r>
              <a:rPr lang="es-ES" sz="1400">
                <a:solidFill>
                  <a:srgbClr val="CC0000"/>
                </a:solidFill>
                <a:sym typeface="Symbol" pitchFamily="18" charset="2"/>
              </a:rPr>
              <a:t>)</a:t>
            </a:r>
            <a:r>
              <a:rPr lang="es-ES" sz="1400">
                <a:sym typeface="Symbol" pitchFamily="18" charset="2"/>
              </a:rPr>
              <a:t>  q</a:t>
            </a:r>
            <a:r>
              <a:rPr lang="es-ES" sz="1400" baseline="-25000">
                <a:sym typeface="Symbol" pitchFamily="18" charset="2"/>
              </a:rPr>
              <a:t> </a:t>
            </a:r>
            <a:r>
              <a:rPr lang="es-ES" sz="1400">
                <a:sym typeface="Symbol" pitchFamily="18" charset="2"/>
              </a:rPr>
              <a:t>= </a:t>
            </a:r>
            <a:r>
              <a:rPr lang="es-ES" sz="1400">
                <a:solidFill>
                  <a:srgbClr val="5F5F5F"/>
                </a:solidFill>
                <a:sym typeface="Symbol" pitchFamily="18" charset="2"/>
              </a:rPr>
              <a:t>+26,0 kcal/mol</a:t>
            </a:r>
            <a:r>
              <a:rPr lang="es-ES" sz="1400" baseline="-25000">
                <a:solidFill>
                  <a:srgbClr val="5F5F5F"/>
                </a:solidFill>
                <a:sym typeface="Symbol" pitchFamily="18" charset="2"/>
              </a:rPr>
              <a:t>A</a:t>
            </a:r>
            <a:r>
              <a:rPr lang="es-ES" sz="1400">
                <a:sym typeface="Symbol" pitchFamily="18" charset="2"/>
              </a:rPr>
              <a:t>      </a:t>
            </a:r>
            <a:r>
              <a:rPr lang="es-ES" sz="1400" b="1">
                <a:solidFill>
                  <a:srgbClr val="CC0000"/>
                </a:solidFill>
                <a:sym typeface="Symbol" pitchFamily="18" charset="2"/>
              </a:rPr>
              <a:t>b</a:t>
            </a:r>
            <a:r>
              <a:rPr lang="es-ES" sz="1400">
                <a:solidFill>
                  <a:srgbClr val="CC0000"/>
                </a:solidFill>
                <a:sym typeface="Symbol" pitchFamily="18" charset="2"/>
              </a:rPr>
              <a:t>)</a:t>
            </a:r>
            <a:r>
              <a:rPr lang="es-ES" sz="1400">
                <a:sym typeface="Symbol" pitchFamily="18" charset="2"/>
              </a:rPr>
              <a:t>  q</a:t>
            </a:r>
            <a:r>
              <a:rPr lang="es-ES" sz="1400" baseline="-25000">
                <a:sym typeface="Symbol" pitchFamily="18" charset="2"/>
              </a:rPr>
              <a:t> </a:t>
            </a:r>
            <a:r>
              <a:rPr lang="es-ES" sz="1400">
                <a:sym typeface="Symbol" pitchFamily="18" charset="2"/>
              </a:rPr>
              <a:t>= </a:t>
            </a:r>
            <a:r>
              <a:rPr lang="es-ES" sz="1400">
                <a:solidFill>
                  <a:srgbClr val="5F5F5F"/>
                </a:solidFill>
                <a:sym typeface="Symbol" pitchFamily="18" charset="2"/>
              </a:rPr>
              <a:t>+34,0 kcal/mol</a:t>
            </a:r>
            <a:r>
              <a:rPr lang="es-ES" sz="1400" baseline="-25000">
                <a:solidFill>
                  <a:srgbClr val="5F5F5F"/>
                </a:solidFill>
                <a:sym typeface="Symbol" pitchFamily="18" charset="2"/>
              </a:rPr>
              <a:t>A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1773238"/>
            <a:ext cx="4895850" cy="408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179" name="Group 11"/>
          <p:cNvGrpSpPr>
            <a:grpSpLocks/>
          </p:cNvGrpSpPr>
          <p:nvPr/>
        </p:nvGrpSpPr>
        <p:grpSpPr bwMode="auto">
          <a:xfrm>
            <a:off x="5364163" y="2636838"/>
            <a:ext cx="1584325" cy="2952750"/>
            <a:chOff x="3379" y="1661"/>
            <a:chExt cx="998" cy="1860"/>
          </a:xfrm>
        </p:grpSpPr>
        <p:sp>
          <p:nvSpPr>
            <p:cNvPr id="7174" name="Line 6"/>
            <p:cNvSpPr>
              <a:spLocks noChangeShapeType="1"/>
            </p:cNvSpPr>
            <p:nvPr/>
          </p:nvSpPr>
          <p:spPr bwMode="auto">
            <a:xfrm flipV="1">
              <a:off x="3379" y="1661"/>
              <a:ext cx="998" cy="186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7177" name="Text Box 9"/>
            <p:cNvSpPr txBox="1">
              <a:spLocks noChangeArrowheads="1"/>
            </p:cNvSpPr>
            <p:nvPr/>
          </p:nvSpPr>
          <p:spPr bwMode="auto">
            <a:xfrm>
              <a:off x="3382" y="3057"/>
              <a:ext cx="17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400" b="1">
                  <a:solidFill>
                    <a:srgbClr val="CC0000"/>
                  </a:solidFill>
                </a:rPr>
                <a:t>a</a:t>
              </a:r>
            </a:p>
          </p:txBody>
        </p:sp>
      </p:grpSp>
      <p:grpSp>
        <p:nvGrpSpPr>
          <p:cNvPr id="7180" name="Group 12"/>
          <p:cNvGrpSpPr>
            <a:grpSpLocks/>
          </p:cNvGrpSpPr>
          <p:nvPr/>
        </p:nvGrpSpPr>
        <p:grpSpPr bwMode="auto">
          <a:xfrm>
            <a:off x="5364163" y="2636838"/>
            <a:ext cx="1871662" cy="2952750"/>
            <a:chOff x="3379" y="1661"/>
            <a:chExt cx="1179" cy="1860"/>
          </a:xfrm>
        </p:grpSpPr>
        <p:sp>
          <p:nvSpPr>
            <p:cNvPr id="7175" name="Line 7"/>
            <p:cNvSpPr>
              <a:spLocks noChangeShapeType="1"/>
            </p:cNvSpPr>
            <p:nvPr/>
          </p:nvSpPr>
          <p:spPr bwMode="auto">
            <a:xfrm flipV="1">
              <a:off x="4173" y="1661"/>
              <a:ext cx="385" cy="186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7176" name="Line 8"/>
            <p:cNvSpPr>
              <a:spLocks noChangeShapeType="1"/>
            </p:cNvSpPr>
            <p:nvPr/>
          </p:nvSpPr>
          <p:spPr bwMode="auto">
            <a:xfrm>
              <a:off x="3379" y="3521"/>
              <a:ext cx="793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7178" name="Text Box 10"/>
            <p:cNvSpPr txBox="1">
              <a:spLocks noChangeArrowheads="1"/>
            </p:cNvSpPr>
            <p:nvPr/>
          </p:nvSpPr>
          <p:spPr bwMode="auto">
            <a:xfrm>
              <a:off x="3969" y="3329"/>
              <a:ext cx="18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400" b="1">
                  <a:solidFill>
                    <a:srgbClr val="CC0000"/>
                  </a:solidFill>
                </a:rPr>
                <a:t>b</a:t>
              </a:r>
            </a:p>
          </p:txBody>
        </p:sp>
      </p:grpSp>
      <p:sp>
        <p:nvSpPr>
          <p:cNvPr id="7181" name="Oval 13"/>
          <p:cNvSpPr>
            <a:spLocks noChangeArrowheads="1"/>
          </p:cNvSpPr>
          <p:nvPr/>
        </p:nvSpPr>
        <p:spPr bwMode="auto">
          <a:xfrm>
            <a:off x="6804025" y="2492375"/>
            <a:ext cx="288925" cy="288925"/>
          </a:xfrm>
          <a:prstGeom prst="ellipse">
            <a:avLst/>
          </a:prstGeom>
          <a:solidFill>
            <a:schemeClr val="accent1">
              <a:alpha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1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1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10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10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1000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1000"/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1000"/>
                                        <p:tgtEl>
                                          <p:spTgt spid="71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1000"/>
                                        <p:tgtEl>
                                          <p:spTgt spid="71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1000"/>
                                        <p:tgtEl>
                                          <p:spTgt spid="71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500"/>
                                        <p:tgtEl>
                                          <p:spTgt spid="717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8" dur="500"/>
                                        <p:tgtEl>
                                          <p:spTgt spid="717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uiExpand="1" build="p" autoUpdateAnimBg="0"/>
      <p:bldP spid="718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36" name="Line 64"/>
          <p:cNvSpPr>
            <a:spLocks noChangeShapeType="1"/>
          </p:cNvSpPr>
          <p:nvPr/>
        </p:nvSpPr>
        <p:spPr bwMode="auto">
          <a:xfrm flipH="1">
            <a:off x="2771775" y="2781300"/>
            <a:ext cx="576263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720" name="Line 48"/>
          <p:cNvSpPr>
            <a:spLocks noChangeShapeType="1"/>
          </p:cNvSpPr>
          <p:nvPr/>
        </p:nvSpPr>
        <p:spPr bwMode="auto">
          <a:xfrm flipV="1">
            <a:off x="2411413" y="58769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457200" y="549275"/>
            <a:ext cx="8229600" cy="5975350"/>
          </a:xfrm>
          <a:prstGeom prst="rect">
            <a:avLst/>
          </a:prstGeom>
          <a:noFill/>
          <a:ln w="9525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"/>
              <a:t>La relación entre la velocidad y la conversión a lo largo del reactor viene dada por:</a:t>
            </a:r>
            <a:r>
              <a:rPr lang="es-ES" sz="1600"/>
              <a:t>									 </a:t>
            </a:r>
            <a:r>
              <a:rPr lang="fr-FR" sz="1600"/>
              <a:t>v = C</a:t>
            </a:r>
            <a:r>
              <a:rPr lang="fr-FR" sz="1600" baseline="-25000"/>
              <a:t>oA </a:t>
            </a:r>
            <a:r>
              <a:rPr lang="fr-FR" sz="1600"/>
              <a:t>[</a:t>
            </a:r>
            <a:r>
              <a:rPr lang="fr-FR" sz="1600" baseline="-25000"/>
              <a:t> </a:t>
            </a:r>
            <a:r>
              <a:rPr lang="fr-FR" sz="1600"/>
              <a:t>k</a:t>
            </a:r>
            <a:r>
              <a:rPr lang="fr-FR" sz="1600" baseline="-25000"/>
              <a:t>1 </a:t>
            </a:r>
            <a:r>
              <a:rPr lang="fr-FR" sz="1600"/>
              <a:t>(1-x) - k</a:t>
            </a:r>
            <a:r>
              <a:rPr lang="fr-FR" sz="1600" baseline="-25000"/>
              <a:t>2 </a:t>
            </a:r>
            <a:r>
              <a:rPr lang="fr-FR" sz="1600"/>
              <a:t>x</a:t>
            </a:r>
            <a:r>
              <a:rPr lang="fr-FR" sz="1600" baseline="-25000"/>
              <a:t> </a:t>
            </a:r>
            <a:r>
              <a:rPr lang="fr-FR" sz="1600"/>
              <a:t>]</a:t>
            </a:r>
            <a:endParaRPr lang="es-ES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1400"/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s-ES" sz="1400"/>
              <a:t>A) </a:t>
            </a:r>
            <a:r>
              <a:rPr lang="es-ES" sz="1400" u="sng"/>
              <a:t>Régimen isotérmico (T</a:t>
            </a:r>
            <a:r>
              <a:rPr lang="es-ES" sz="800" u="sng"/>
              <a:t> </a:t>
            </a:r>
            <a:r>
              <a:rPr lang="es-ES" sz="1400" u="sng"/>
              <a:t>=</a:t>
            </a:r>
            <a:r>
              <a:rPr lang="es-ES" sz="1200" u="sng"/>
              <a:t> </a:t>
            </a:r>
            <a:r>
              <a:rPr lang="es-ES" sz="1400" u="sng"/>
              <a:t>62ºC)</a:t>
            </a:r>
            <a:r>
              <a:rPr lang="es-ES" sz="1400"/>
              <a:t>	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</a:rPr>
              <a:t>reactor de mezcla completa</a:t>
            </a:r>
            <a:r>
              <a:rPr lang="es-ES" sz="1400"/>
              <a:t>:   </a:t>
            </a:r>
            <a:r>
              <a:rPr lang="es-ES" sz="1400" b="1">
                <a:sym typeface="Symbol" pitchFamily="18" charset="2"/>
              </a:rPr>
              <a:t></a:t>
            </a:r>
            <a:r>
              <a:rPr lang="es-ES" sz="1400">
                <a:sym typeface="Symbol" pitchFamily="18" charset="2"/>
              </a:rPr>
              <a:t> = 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C</a:t>
            </a:r>
            <a:r>
              <a:rPr lang="es-ES" sz="1400" baseline="-250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oA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·x / v</a:t>
            </a:r>
            <a:r>
              <a:rPr lang="es-ES" sz="1400">
                <a:sym typeface="Symbol" pitchFamily="18" charset="2"/>
              </a:rPr>
              <a:t>  </a:t>
            </a:r>
            <a:r>
              <a:rPr lang="es-ES" sz="1400">
                <a:solidFill>
                  <a:srgbClr val="5F5F5F"/>
                </a:solidFill>
                <a:sym typeface="Symbol" pitchFamily="18" charset="2"/>
              </a:rPr>
              <a:t>= 8,3 min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160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160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 sz="1600"/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s-ES" sz="1400"/>
              <a:t>B) </a:t>
            </a:r>
            <a:r>
              <a:rPr lang="es-ES" sz="1400" u="sng"/>
              <a:t>Régimen adiabático (T</a:t>
            </a:r>
            <a:r>
              <a:rPr lang="es-ES" sz="800" u="sng"/>
              <a:t>o </a:t>
            </a:r>
            <a:r>
              <a:rPr lang="es-ES" sz="1400" u="sng"/>
              <a:t>=</a:t>
            </a:r>
            <a:r>
              <a:rPr lang="es-ES" sz="1200" u="sng"/>
              <a:t> </a:t>
            </a:r>
            <a:r>
              <a:rPr lang="es-ES" sz="1400" u="sng"/>
              <a:t>54ºC)</a:t>
            </a:r>
            <a:r>
              <a:rPr lang="es-ES" sz="1400"/>
              <a:t>	   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</a:rPr>
              <a:t>reactor de flujo de pistón</a:t>
            </a:r>
            <a:r>
              <a:rPr lang="es-ES" sz="1400"/>
              <a:t>:   </a:t>
            </a:r>
            <a:r>
              <a:rPr lang="es-ES" sz="1400" b="1">
                <a:sym typeface="Symbol" pitchFamily="18" charset="2"/>
              </a:rPr>
              <a:t></a:t>
            </a:r>
            <a:r>
              <a:rPr lang="es-ES" sz="1400">
                <a:sym typeface="Symbol" pitchFamily="18" charset="2"/>
              </a:rPr>
              <a:t> = 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C</a:t>
            </a:r>
            <a:r>
              <a:rPr lang="es-ES" sz="1400" baseline="-250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oA 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</a:t>
            </a:r>
            <a:r>
              <a:rPr lang="es-ES" sz="1400" baseline="-250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x</a:t>
            </a:r>
            <a:r>
              <a:rPr lang="es-ES" sz="1400" baseline="-250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/</a:t>
            </a:r>
            <a:r>
              <a:rPr lang="es-ES" sz="1400" baseline="-250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v</a:t>
            </a:r>
            <a:r>
              <a:rPr lang="es-ES" sz="1400">
                <a:sym typeface="Symbol" pitchFamily="18" charset="2"/>
              </a:rPr>
              <a:t>  </a:t>
            </a:r>
            <a:r>
              <a:rPr lang="es-ES" sz="1400">
                <a:solidFill>
                  <a:srgbClr val="5F5F5F"/>
                </a:solidFill>
                <a:sym typeface="Symbol" pitchFamily="18" charset="2"/>
              </a:rPr>
              <a:t>= 2,6 min</a:t>
            </a:r>
          </a:p>
        </p:txBody>
      </p:sp>
      <p:sp>
        <p:nvSpPr>
          <p:cNvPr id="28714" name="Line 42"/>
          <p:cNvSpPr>
            <a:spLocks noChangeShapeType="1"/>
          </p:cNvSpPr>
          <p:nvPr/>
        </p:nvSpPr>
        <p:spPr bwMode="auto">
          <a:xfrm>
            <a:off x="2843213" y="2781300"/>
            <a:ext cx="576262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graphicFrame>
        <p:nvGraphicFramePr>
          <p:cNvPr id="28676" name="Object 4"/>
          <p:cNvGraphicFramePr>
            <a:graphicFrameLocks noChangeAspect="1"/>
          </p:cNvGraphicFramePr>
          <p:nvPr>
            <p:ph sz="half" idx="1"/>
          </p:nvPr>
        </p:nvGraphicFramePr>
        <p:xfrm>
          <a:off x="4205288" y="2060575"/>
          <a:ext cx="4038600" cy="1858963"/>
        </p:xfrm>
        <a:graphic>
          <a:graphicData uri="http://schemas.openxmlformats.org/presentationml/2006/ole">
            <p:oleObj spid="_x0000_s28676" name="Gráfico" r:id="rId4" imgW="4553102" imgH="2095500" progId="Excel.Chart.8">
              <p:embed/>
            </p:oleObj>
          </a:graphicData>
        </a:graphic>
      </p:graphicFrame>
      <p:graphicFrame>
        <p:nvGraphicFramePr>
          <p:cNvPr id="28683" name="Object 11"/>
          <p:cNvGraphicFramePr>
            <a:graphicFrameLocks noChangeAspect="1"/>
          </p:cNvGraphicFramePr>
          <p:nvPr>
            <p:ph sz="half" idx="2"/>
          </p:nvPr>
        </p:nvGraphicFramePr>
        <p:xfrm>
          <a:off x="4211638" y="4508500"/>
          <a:ext cx="4062412" cy="1868488"/>
        </p:xfrm>
        <a:graphic>
          <a:graphicData uri="http://schemas.openxmlformats.org/presentationml/2006/ole">
            <p:oleObj spid="_x0000_s28683" name="Gráfico" r:id="rId5" imgW="4553102" imgH="2095500" progId="Excel.Chart.8">
              <p:embed/>
            </p:oleObj>
          </a:graphicData>
        </a:graphic>
      </p:graphicFrame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4522788" y="2366963"/>
            <a:ext cx="3508375" cy="1181100"/>
          </a:xfrm>
          <a:prstGeom prst="rect">
            <a:avLst/>
          </a:prstGeom>
          <a:solidFill>
            <a:schemeClr val="accent1">
              <a:alpha val="30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grpSp>
        <p:nvGrpSpPr>
          <p:cNvPr id="28701" name="Group 29"/>
          <p:cNvGrpSpPr>
            <a:grpSpLocks/>
          </p:cNvGrpSpPr>
          <p:nvPr/>
        </p:nvGrpSpPr>
        <p:grpSpPr bwMode="auto">
          <a:xfrm>
            <a:off x="1835150" y="2708275"/>
            <a:ext cx="1081088" cy="720725"/>
            <a:chOff x="1156" y="1706"/>
            <a:chExt cx="681" cy="454"/>
          </a:xfrm>
        </p:grpSpPr>
        <p:sp>
          <p:nvSpPr>
            <p:cNvPr id="28697" name="AutoShape 25"/>
            <p:cNvSpPr>
              <a:spLocks noChangeArrowheads="1"/>
            </p:cNvSpPr>
            <p:nvPr/>
          </p:nvSpPr>
          <p:spPr bwMode="auto">
            <a:xfrm>
              <a:off x="1156" y="1752"/>
              <a:ext cx="681" cy="408"/>
            </a:xfrm>
            <a:prstGeom prst="flowChartManualOperation">
              <a:avLst/>
            </a:prstGeom>
            <a:gradFill rotWithShape="1">
              <a:gsLst>
                <a:gs pos="0">
                  <a:srgbClr val="FFFFCC"/>
                </a:gs>
                <a:gs pos="100000">
                  <a:srgbClr val="FFFFCC">
                    <a:gamma/>
                    <a:shade val="7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8687" name="AutoShape 15"/>
            <p:cNvSpPr>
              <a:spLocks noChangeArrowheads="1"/>
            </p:cNvSpPr>
            <p:nvPr/>
          </p:nvSpPr>
          <p:spPr bwMode="auto">
            <a:xfrm>
              <a:off x="1210" y="1706"/>
              <a:ext cx="576" cy="384"/>
            </a:xfrm>
            <a:prstGeom prst="flowChartManualOperation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158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28688" name="Line 16"/>
          <p:cNvSpPr>
            <a:spLocks noChangeShapeType="1"/>
          </p:cNvSpPr>
          <p:nvPr/>
        </p:nvSpPr>
        <p:spPr bwMode="auto">
          <a:xfrm>
            <a:off x="1331913" y="2420938"/>
            <a:ext cx="7191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689" name="Line 17"/>
          <p:cNvSpPr>
            <a:spLocks noChangeShapeType="1"/>
          </p:cNvSpPr>
          <p:nvPr/>
        </p:nvSpPr>
        <p:spPr bwMode="auto">
          <a:xfrm>
            <a:off x="2051050" y="2420938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grpSp>
        <p:nvGrpSpPr>
          <p:cNvPr id="28692" name="Group 20"/>
          <p:cNvGrpSpPr>
            <a:grpSpLocks/>
          </p:cNvGrpSpPr>
          <p:nvPr/>
        </p:nvGrpSpPr>
        <p:grpSpPr bwMode="auto">
          <a:xfrm>
            <a:off x="1331913" y="2420938"/>
            <a:ext cx="719137" cy="287337"/>
            <a:chOff x="839" y="1525"/>
            <a:chExt cx="453" cy="181"/>
          </a:xfrm>
        </p:grpSpPr>
        <p:sp>
          <p:nvSpPr>
            <p:cNvPr id="28690" name="Line 18"/>
            <p:cNvSpPr>
              <a:spLocks noChangeShapeType="1"/>
            </p:cNvSpPr>
            <p:nvPr/>
          </p:nvSpPr>
          <p:spPr bwMode="auto">
            <a:xfrm>
              <a:off x="839" y="1525"/>
              <a:ext cx="453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8691" name="Line 19"/>
            <p:cNvSpPr>
              <a:spLocks noChangeShapeType="1"/>
            </p:cNvSpPr>
            <p:nvPr/>
          </p:nvSpPr>
          <p:spPr bwMode="auto">
            <a:xfrm>
              <a:off x="1292" y="1525"/>
              <a:ext cx="0" cy="181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8693" name="Line 21"/>
          <p:cNvSpPr>
            <a:spLocks noChangeShapeType="1"/>
          </p:cNvSpPr>
          <p:nvPr/>
        </p:nvSpPr>
        <p:spPr bwMode="auto">
          <a:xfrm>
            <a:off x="2843213" y="2781300"/>
            <a:ext cx="720725" cy="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694" name="AutoShape 22"/>
          <p:cNvSpPr>
            <a:spLocks noChangeArrowheads="1"/>
          </p:cNvSpPr>
          <p:nvPr/>
        </p:nvSpPr>
        <p:spPr bwMode="auto">
          <a:xfrm rot="5400000">
            <a:off x="2305050" y="2960688"/>
            <a:ext cx="144463" cy="217487"/>
          </a:xfrm>
          <a:prstGeom prst="flowChartCollate">
            <a:avLst/>
          </a:prstGeom>
          <a:solidFill>
            <a:srgbClr val="808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695" name="Line 23"/>
          <p:cNvSpPr>
            <a:spLocks noChangeShapeType="1"/>
          </p:cNvSpPr>
          <p:nvPr/>
        </p:nvSpPr>
        <p:spPr bwMode="auto">
          <a:xfrm flipV="1">
            <a:off x="2374900" y="2636838"/>
            <a:ext cx="0" cy="431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698" name="Line 26"/>
          <p:cNvSpPr>
            <a:spLocks noChangeShapeType="1"/>
          </p:cNvSpPr>
          <p:nvPr/>
        </p:nvSpPr>
        <p:spPr bwMode="auto">
          <a:xfrm flipH="1">
            <a:off x="2700338" y="3357563"/>
            <a:ext cx="215900" cy="0"/>
          </a:xfrm>
          <a:prstGeom prst="line">
            <a:avLst/>
          </a:prstGeom>
          <a:noFill/>
          <a:ln w="19050" cap="rnd">
            <a:solidFill>
              <a:srgbClr val="FF6600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699" name="Line 27"/>
          <p:cNvSpPr>
            <a:spLocks noChangeShapeType="1"/>
          </p:cNvSpPr>
          <p:nvPr/>
        </p:nvSpPr>
        <p:spPr bwMode="auto">
          <a:xfrm flipH="1">
            <a:off x="1765300" y="2997200"/>
            <a:ext cx="142875" cy="0"/>
          </a:xfrm>
          <a:prstGeom prst="line">
            <a:avLst/>
          </a:prstGeom>
          <a:noFill/>
          <a:ln w="19050" cap="rnd">
            <a:solidFill>
              <a:srgbClr val="FF6600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702" name="AutoShape 30"/>
          <p:cNvSpPr>
            <a:spLocks noChangeArrowheads="1"/>
          </p:cNvSpPr>
          <p:nvPr/>
        </p:nvSpPr>
        <p:spPr bwMode="auto">
          <a:xfrm rot="5400000">
            <a:off x="1799432" y="5120481"/>
            <a:ext cx="1223962" cy="288925"/>
          </a:xfrm>
          <a:prstGeom prst="flowChartPredefinedProcess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grpSp>
        <p:nvGrpSpPr>
          <p:cNvPr id="28707" name="Group 35"/>
          <p:cNvGrpSpPr>
            <a:grpSpLocks/>
          </p:cNvGrpSpPr>
          <p:nvPr/>
        </p:nvGrpSpPr>
        <p:grpSpPr bwMode="auto">
          <a:xfrm>
            <a:off x="1330325" y="5876925"/>
            <a:ext cx="1081088" cy="215900"/>
            <a:chOff x="793" y="3702"/>
            <a:chExt cx="681" cy="136"/>
          </a:xfrm>
        </p:grpSpPr>
        <p:sp>
          <p:nvSpPr>
            <p:cNvPr id="28704" name="Line 32"/>
            <p:cNvSpPr>
              <a:spLocks noChangeShapeType="1"/>
            </p:cNvSpPr>
            <p:nvPr/>
          </p:nvSpPr>
          <p:spPr bwMode="auto">
            <a:xfrm>
              <a:off x="793" y="3838"/>
              <a:ext cx="681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8705" name="Line 33"/>
            <p:cNvSpPr>
              <a:spLocks noChangeShapeType="1"/>
            </p:cNvSpPr>
            <p:nvPr/>
          </p:nvSpPr>
          <p:spPr bwMode="auto">
            <a:xfrm flipV="1">
              <a:off x="1474" y="3702"/>
              <a:ext cx="0" cy="136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8719" name="Line 47"/>
          <p:cNvSpPr>
            <a:spLocks noChangeShapeType="1"/>
          </p:cNvSpPr>
          <p:nvPr/>
        </p:nvSpPr>
        <p:spPr bwMode="auto">
          <a:xfrm>
            <a:off x="1330325" y="6092825"/>
            <a:ext cx="10810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703" name="Oval 31"/>
          <p:cNvSpPr>
            <a:spLocks noChangeArrowheads="1"/>
          </p:cNvSpPr>
          <p:nvPr/>
        </p:nvSpPr>
        <p:spPr bwMode="auto">
          <a:xfrm>
            <a:off x="1763713" y="5949950"/>
            <a:ext cx="287337" cy="287338"/>
          </a:xfrm>
          <a:prstGeom prst="ellipse">
            <a:avLst/>
          </a:prstGeom>
          <a:gradFill rotWithShape="1">
            <a:gsLst>
              <a:gs pos="0">
                <a:srgbClr val="FFFF99"/>
              </a:gs>
              <a:gs pos="100000">
                <a:srgbClr val="FFFF99">
                  <a:gamma/>
                  <a:shade val="6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706" name="Line 34"/>
          <p:cNvSpPr>
            <a:spLocks noChangeShapeType="1"/>
          </p:cNvSpPr>
          <p:nvPr/>
        </p:nvSpPr>
        <p:spPr bwMode="auto">
          <a:xfrm flipV="1">
            <a:off x="1908175" y="5846763"/>
            <a:ext cx="0" cy="431800"/>
          </a:xfrm>
          <a:prstGeom prst="line">
            <a:avLst/>
          </a:prstGeom>
          <a:noFill/>
          <a:ln w="19050" cap="rnd">
            <a:solidFill>
              <a:srgbClr val="FF6600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716" name="Line 44"/>
          <p:cNvSpPr>
            <a:spLocks noChangeShapeType="1"/>
          </p:cNvSpPr>
          <p:nvPr/>
        </p:nvSpPr>
        <p:spPr bwMode="auto">
          <a:xfrm>
            <a:off x="1331913" y="2424113"/>
            <a:ext cx="719137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709" name="Line 37"/>
          <p:cNvSpPr>
            <a:spLocks noChangeShapeType="1"/>
          </p:cNvSpPr>
          <p:nvPr/>
        </p:nvSpPr>
        <p:spPr bwMode="auto">
          <a:xfrm>
            <a:off x="2555875" y="4713288"/>
            <a:ext cx="1008063" cy="11112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718" name="Line 46"/>
          <p:cNvSpPr>
            <a:spLocks noChangeShapeType="1"/>
          </p:cNvSpPr>
          <p:nvPr/>
        </p:nvSpPr>
        <p:spPr bwMode="auto">
          <a:xfrm flipH="1">
            <a:off x="2555875" y="4724400"/>
            <a:ext cx="86360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721" name="Line 49"/>
          <p:cNvSpPr>
            <a:spLocks noChangeShapeType="1"/>
          </p:cNvSpPr>
          <p:nvPr/>
        </p:nvSpPr>
        <p:spPr bwMode="auto">
          <a:xfrm>
            <a:off x="2268538" y="5734050"/>
            <a:ext cx="285750" cy="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722" name="Text Box 50"/>
          <p:cNvSpPr txBox="1">
            <a:spLocks noChangeArrowheads="1"/>
          </p:cNvSpPr>
          <p:nvPr/>
        </p:nvSpPr>
        <p:spPr bwMode="auto">
          <a:xfrm>
            <a:off x="1187450" y="2133600"/>
            <a:ext cx="87153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900">
                <a:solidFill>
                  <a:srgbClr val="0000FF"/>
                </a:solidFill>
              </a:rPr>
              <a:t>V</a:t>
            </a:r>
            <a:r>
              <a:rPr lang="es-ES" sz="900" baseline="-25000">
                <a:solidFill>
                  <a:srgbClr val="0000FF"/>
                </a:solidFill>
              </a:rPr>
              <a:t>o </a:t>
            </a:r>
            <a:r>
              <a:rPr lang="es-ES" sz="900">
                <a:solidFill>
                  <a:srgbClr val="0000FF"/>
                </a:solidFill>
              </a:rPr>
              <a:t>= 1 m</a:t>
            </a:r>
            <a:r>
              <a:rPr lang="es-ES" sz="900" baseline="30000">
                <a:solidFill>
                  <a:srgbClr val="0000FF"/>
                </a:solidFill>
              </a:rPr>
              <a:t>3</a:t>
            </a:r>
            <a:r>
              <a:rPr lang="es-ES" sz="900">
                <a:solidFill>
                  <a:srgbClr val="0000FF"/>
                </a:solidFill>
              </a:rPr>
              <a:t>/min</a:t>
            </a:r>
          </a:p>
        </p:txBody>
      </p:sp>
      <p:sp>
        <p:nvSpPr>
          <p:cNvPr id="28723" name="Text Box 51"/>
          <p:cNvSpPr txBox="1">
            <a:spLocks noChangeArrowheads="1"/>
          </p:cNvSpPr>
          <p:nvPr/>
        </p:nvSpPr>
        <p:spPr bwMode="auto">
          <a:xfrm>
            <a:off x="2411413" y="2433638"/>
            <a:ext cx="74453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900" b="1"/>
              <a:t>V</a:t>
            </a:r>
            <a:r>
              <a:rPr lang="es-ES" sz="900" b="1" baseline="-25000"/>
              <a:t>r </a:t>
            </a:r>
            <a:r>
              <a:rPr lang="es-ES" sz="900" b="1"/>
              <a:t>= 8,3 m</a:t>
            </a:r>
            <a:r>
              <a:rPr lang="es-ES" sz="900" b="1" baseline="30000"/>
              <a:t>3</a:t>
            </a:r>
            <a:endParaRPr lang="es-ES" sz="900" b="1"/>
          </a:p>
        </p:txBody>
      </p:sp>
      <p:sp>
        <p:nvSpPr>
          <p:cNvPr id="28724" name="Text Box 52"/>
          <p:cNvSpPr txBox="1">
            <a:spLocks noChangeArrowheads="1"/>
          </p:cNvSpPr>
          <p:nvPr/>
        </p:nvSpPr>
        <p:spPr bwMode="auto">
          <a:xfrm>
            <a:off x="966788" y="3213100"/>
            <a:ext cx="10842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900">
                <a:solidFill>
                  <a:srgbClr val="CC0000"/>
                </a:solidFill>
              </a:rPr>
              <a:t>q</a:t>
            </a:r>
            <a:r>
              <a:rPr lang="es-ES" sz="900" baseline="-25000">
                <a:solidFill>
                  <a:srgbClr val="CC0000"/>
                </a:solidFill>
              </a:rPr>
              <a:t> </a:t>
            </a:r>
            <a:r>
              <a:rPr lang="es-ES" sz="900">
                <a:solidFill>
                  <a:srgbClr val="CC0000"/>
                </a:solidFill>
              </a:rPr>
              <a:t>= +26 Mcal/min</a:t>
            </a:r>
            <a:r>
              <a:rPr lang="es-ES" sz="1000"/>
              <a:t> </a:t>
            </a:r>
          </a:p>
        </p:txBody>
      </p:sp>
      <p:sp>
        <p:nvSpPr>
          <p:cNvPr id="28725" name="Text Box 53"/>
          <p:cNvSpPr txBox="1">
            <a:spLocks noChangeArrowheads="1"/>
          </p:cNvSpPr>
          <p:nvPr/>
        </p:nvSpPr>
        <p:spPr bwMode="auto">
          <a:xfrm>
            <a:off x="1616075" y="2420938"/>
            <a:ext cx="43497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800"/>
              <a:t>20ºC</a:t>
            </a:r>
          </a:p>
        </p:txBody>
      </p:sp>
      <p:sp>
        <p:nvSpPr>
          <p:cNvPr id="28726" name="Text Box 54"/>
          <p:cNvSpPr txBox="1">
            <a:spLocks noChangeArrowheads="1"/>
          </p:cNvSpPr>
          <p:nvPr/>
        </p:nvSpPr>
        <p:spPr bwMode="auto">
          <a:xfrm>
            <a:off x="2868613" y="2782888"/>
            <a:ext cx="407987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800"/>
              <a:t>62ºC</a:t>
            </a:r>
          </a:p>
        </p:txBody>
      </p:sp>
      <p:sp>
        <p:nvSpPr>
          <p:cNvPr id="28727" name="Text Box 55"/>
          <p:cNvSpPr txBox="1">
            <a:spLocks noChangeArrowheads="1"/>
          </p:cNvSpPr>
          <p:nvPr/>
        </p:nvSpPr>
        <p:spPr bwMode="auto">
          <a:xfrm>
            <a:off x="3276600" y="2492375"/>
            <a:ext cx="582613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900"/>
              <a:t>x</a:t>
            </a:r>
            <a:r>
              <a:rPr lang="es-ES" sz="900" baseline="-25000"/>
              <a:t> </a:t>
            </a:r>
            <a:r>
              <a:rPr lang="es-ES" sz="900"/>
              <a:t>= 0,80</a:t>
            </a:r>
          </a:p>
        </p:txBody>
      </p:sp>
      <p:sp>
        <p:nvSpPr>
          <p:cNvPr id="28728" name="Text Box 56"/>
          <p:cNvSpPr txBox="1">
            <a:spLocks noChangeArrowheads="1"/>
          </p:cNvSpPr>
          <p:nvPr/>
        </p:nvSpPr>
        <p:spPr bwMode="auto">
          <a:xfrm>
            <a:off x="3276600" y="4784725"/>
            <a:ext cx="582613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900"/>
              <a:t>x</a:t>
            </a:r>
            <a:r>
              <a:rPr lang="es-ES" sz="900" baseline="-25000"/>
              <a:t> </a:t>
            </a:r>
            <a:r>
              <a:rPr lang="es-ES" sz="900"/>
              <a:t>= 0,80</a:t>
            </a:r>
          </a:p>
        </p:txBody>
      </p:sp>
      <p:sp>
        <p:nvSpPr>
          <p:cNvPr id="28729" name="Text Box 57"/>
          <p:cNvSpPr txBox="1">
            <a:spLocks noChangeArrowheads="1"/>
          </p:cNvSpPr>
          <p:nvPr/>
        </p:nvSpPr>
        <p:spPr bwMode="auto">
          <a:xfrm>
            <a:off x="892175" y="6149975"/>
            <a:ext cx="87153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900">
                <a:solidFill>
                  <a:srgbClr val="0000FF"/>
                </a:solidFill>
              </a:rPr>
              <a:t>V</a:t>
            </a:r>
            <a:r>
              <a:rPr lang="es-ES" sz="900" baseline="-25000">
                <a:solidFill>
                  <a:srgbClr val="0000FF"/>
                </a:solidFill>
              </a:rPr>
              <a:t>o </a:t>
            </a:r>
            <a:r>
              <a:rPr lang="es-ES" sz="900">
                <a:solidFill>
                  <a:srgbClr val="0000FF"/>
                </a:solidFill>
              </a:rPr>
              <a:t>= 1 m</a:t>
            </a:r>
            <a:r>
              <a:rPr lang="es-ES" sz="900" baseline="30000">
                <a:solidFill>
                  <a:srgbClr val="0000FF"/>
                </a:solidFill>
              </a:rPr>
              <a:t>3</a:t>
            </a:r>
            <a:r>
              <a:rPr lang="es-ES" sz="900">
                <a:solidFill>
                  <a:srgbClr val="0000FF"/>
                </a:solidFill>
              </a:rPr>
              <a:t>/min</a:t>
            </a:r>
          </a:p>
        </p:txBody>
      </p:sp>
      <p:sp>
        <p:nvSpPr>
          <p:cNvPr id="28730" name="Text Box 58"/>
          <p:cNvSpPr txBox="1">
            <a:spLocks noChangeArrowheads="1"/>
          </p:cNvSpPr>
          <p:nvPr/>
        </p:nvSpPr>
        <p:spPr bwMode="auto">
          <a:xfrm>
            <a:off x="1257300" y="5876925"/>
            <a:ext cx="4349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800"/>
              <a:t>20ºC</a:t>
            </a:r>
          </a:p>
        </p:txBody>
      </p:sp>
      <p:sp>
        <p:nvSpPr>
          <p:cNvPr id="28731" name="Text Box 59"/>
          <p:cNvSpPr txBox="1">
            <a:spLocks noChangeArrowheads="1"/>
          </p:cNvSpPr>
          <p:nvPr/>
        </p:nvSpPr>
        <p:spPr bwMode="auto">
          <a:xfrm>
            <a:off x="2124075" y="6094413"/>
            <a:ext cx="43497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800"/>
              <a:t>54ºC</a:t>
            </a:r>
          </a:p>
        </p:txBody>
      </p:sp>
      <p:sp>
        <p:nvSpPr>
          <p:cNvPr id="28732" name="Text Box 60"/>
          <p:cNvSpPr txBox="1">
            <a:spLocks noChangeArrowheads="1"/>
          </p:cNvSpPr>
          <p:nvPr/>
        </p:nvSpPr>
        <p:spPr bwMode="auto">
          <a:xfrm>
            <a:off x="2552700" y="4727575"/>
            <a:ext cx="4349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800"/>
              <a:t>70ºC</a:t>
            </a:r>
          </a:p>
        </p:txBody>
      </p:sp>
      <p:sp>
        <p:nvSpPr>
          <p:cNvPr id="28733" name="Text Box 61"/>
          <p:cNvSpPr txBox="1">
            <a:spLocks noChangeArrowheads="1"/>
          </p:cNvSpPr>
          <p:nvPr/>
        </p:nvSpPr>
        <p:spPr bwMode="auto">
          <a:xfrm>
            <a:off x="969963" y="5576888"/>
            <a:ext cx="1081087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900">
                <a:solidFill>
                  <a:srgbClr val="CC0000"/>
                </a:solidFill>
              </a:rPr>
              <a:t>q</a:t>
            </a:r>
            <a:r>
              <a:rPr lang="es-ES" sz="900" baseline="-25000">
                <a:solidFill>
                  <a:srgbClr val="CC0000"/>
                </a:solidFill>
              </a:rPr>
              <a:t> </a:t>
            </a:r>
            <a:r>
              <a:rPr lang="es-ES" sz="900">
                <a:solidFill>
                  <a:srgbClr val="CC0000"/>
                </a:solidFill>
              </a:rPr>
              <a:t>= +34 Mcal/min </a:t>
            </a:r>
          </a:p>
        </p:txBody>
      </p:sp>
      <p:sp>
        <p:nvSpPr>
          <p:cNvPr id="28734" name="Text Box 62"/>
          <p:cNvSpPr txBox="1">
            <a:spLocks noChangeArrowheads="1"/>
          </p:cNvSpPr>
          <p:nvPr/>
        </p:nvSpPr>
        <p:spPr bwMode="auto">
          <a:xfrm>
            <a:off x="2603500" y="5229225"/>
            <a:ext cx="74453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900" b="1"/>
              <a:t>V</a:t>
            </a:r>
            <a:r>
              <a:rPr lang="es-ES" sz="900" b="1" baseline="-25000"/>
              <a:t>r </a:t>
            </a:r>
            <a:r>
              <a:rPr lang="es-ES" sz="900" b="1"/>
              <a:t>= 2,6 m</a:t>
            </a:r>
            <a:r>
              <a:rPr lang="es-ES" sz="900" b="1" baseline="30000"/>
              <a:t>3</a:t>
            </a:r>
            <a:endParaRPr lang="es-ES" sz="900" b="1"/>
          </a:p>
        </p:txBody>
      </p:sp>
      <p:grpSp>
        <p:nvGrpSpPr>
          <p:cNvPr id="28737" name="Group 65"/>
          <p:cNvGrpSpPr>
            <a:grpSpLocks/>
          </p:cNvGrpSpPr>
          <p:nvPr/>
        </p:nvGrpSpPr>
        <p:grpSpPr bwMode="auto">
          <a:xfrm>
            <a:off x="4516438" y="4797425"/>
            <a:ext cx="3543300" cy="1187450"/>
            <a:chOff x="2835" y="3022"/>
            <a:chExt cx="2232" cy="748"/>
          </a:xfrm>
        </p:grpSpPr>
        <p:sp>
          <p:nvSpPr>
            <p:cNvPr id="28738" name="Freeform 66"/>
            <p:cNvSpPr>
              <a:spLocks/>
            </p:cNvSpPr>
            <p:nvPr/>
          </p:nvSpPr>
          <p:spPr bwMode="auto">
            <a:xfrm>
              <a:off x="2835" y="3022"/>
              <a:ext cx="2222" cy="688"/>
            </a:xfrm>
            <a:custGeom>
              <a:avLst/>
              <a:gdLst/>
              <a:ahLst/>
              <a:cxnLst>
                <a:cxn ang="0">
                  <a:pos x="0" y="680"/>
                </a:cxn>
                <a:cxn ang="0">
                  <a:pos x="453" y="680"/>
                </a:cxn>
                <a:cxn ang="0">
                  <a:pos x="1406" y="635"/>
                </a:cxn>
                <a:cxn ang="0">
                  <a:pos x="1769" y="590"/>
                </a:cxn>
                <a:cxn ang="0">
                  <a:pos x="2041" y="499"/>
                </a:cxn>
                <a:cxn ang="0">
                  <a:pos x="2177" y="227"/>
                </a:cxn>
                <a:cxn ang="0">
                  <a:pos x="2222" y="0"/>
                </a:cxn>
              </a:cxnLst>
              <a:rect l="0" t="0" r="r" b="b"/>
              <a:pathLst>
                <a:path w="2222" h="688">
                  <a:moveTo>
                    <a:pt x="0" y="680"/>
                  </a:moveTo>
                  <a:cubicBezTo>
                    <a:pt x="109" y="684"/>
                    <a:pt x="219" y="688"/>
                    <a:pt x="453" y="680"/>
                  </a:cubicBezTo>
                  <a:cubicBezTo>
                    <a:pt x="687" y="672"/>
                    <a:pt x="1187" y="650"/>
                    <a:pt x="1406" y="635"/>
                  </a:cubicBezTo>
                  <a:cubicBezTo>
                    <a:pt x="1625" y="620"/>
                    <a:pt x="1663" y="613"/>
                    <a:pt x="1769" y="590"/>
                  </a:cubicBezTo>
                  <a:cubicBezTo>
                    <a:pt x="1875" y="567"/>
                    <a:pt x="1973" y="560"/>
                    <a:pt x="2041" y="499"/>
                  </a:cubicBezTo>
                  <a:cubicBezTo>
                    <a:pt x="2109" y="438"/>
                    <a:pt x="2147" y="310"/>
                    <a:pt x="2177" y="227"/>
                  </a:cubicBezTo>
                  <a:cubicBezTo>
                    <a:pt x="2207" y="144"/>
                    <a:pt x="2214" y="72"/>
                    <a:pt x="2222" y="0"/>
                  </a:cubicBezTo>
                </a:path>
              </a:pathLst>
            </a:custGeom>
            <a:noFill/>
            <a:ln w="7620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8739" name="Line 67"/>
            <p:cNvSpPr>
              <a:spLocks noChangeShapeType="1"/>
            </p:cNvSpPr>
            <p:nvPr/>
          </p:nvSpPr>
          <p:spPr bwMode="auto">
            <a:xfrm>
              <a:off x="5067" y="3022"/>
              <a:ext cx="0" cy="748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8740" name="Line 68"/>
            <p:cNvSpPr>
              <a:spLocks noChangeShapeType="1"/>
            </p:cNvSpPr>
            <p:nvPr/>
          </p:nvSpPr>
          <p:spPr bwMode="auto">
            <a:xfrm>
              <a:off x="2845" y="3682"/>
              <a:ext cx="0" cy="88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8741" name="Line 69"/>
            <p:cNvSpPr>
              <a:spLocks noChangeShapeType="1"/>
            </p:cNvSpPr>
            <p:nvPr/>
          </p:nvSpPr>
          <p:spPr bwMode="auto">
            <a:xfrm>
              <a:off x="2845" y="3770"/>
              <a:ext cx="2222" cy="0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8742" name="Line 70"/>
          <p:cNvSpPr>
            <a:spLocks noChangeShapeType="1"/>
          </p:cNvSpPr>
          <p:nvPr/>
        </p:nvSpPr>
        <p:spPr bwMode="auto">
          <a:xfrm>
            <a:off x="2555875" y="4713288"/>
            <a:ext cx="1008063" cy="11112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8743" name="Line 71"/>
          <p:cNvSpPr>
            <a:spLocks noChangeShapeType="1"/>
          </p:cNvSpPr>
          <p:nvPr/>
        </p:nvSpPr>
        <p:spPr bwMode="auto">
          <a:xfrm flipH="1">
            <a:off x="2555875" y="4724400"/>
            <a:ext cx="86360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286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286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tmFilter="0, 0; .2, .5; .8, .5; 1, 0"/>
                                        <p:tgtEl>
                                          <p:spTgt spid="286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500" autoRev="1" fill="hold"/>
                                        <p:tgtEl>
                                          <p:spTgt spid="286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1000"/>
                                        <p:tgtEl>
                                          <p:spTgt spid="28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287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287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4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50867E-6 L 4.72222E-6 -0.13641 " pathEditMode="relative" rAng="0" ptsTypes="AA">
                                      <p:cBhvr>
                                        <p:cTn id="33" dur="5000" fill="hold"/>
                                        <p:tgtEl>
                                          <p:spTgt spid="287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8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2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2000"/>
                                        <p:tgtEl>
                                          <p:spTgt spid="28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2000"/>
                                        <p:tgtEl>
                                          <p:spTgt spid="28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28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6" grpId="0" animBg="1"/>
      <p:bldP spid="28693" grpId="0" animBg="1"/>
      <p:bldP spid="28694" grpId="0" animBg="1"/>
      <p:bldP spid="28698" grpId="0" animBg="1"/>
      <p:bldP spid="28699" grpId="0" animBg="1"/>
      <p:bldP spid="28706" grpId="0" animBg="1"/>
      <p:bldP spid="28709" grpId="0" animBg="1"/>
      <p:bldP spid="28721" grpId="0" animBg="1"/>
      <p:bldP spid="287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97" name="Line 33"/>
          <p:cNvSpPr>
            <a:spLocks noChangeShapeType="1"/>
          </p:cNvSpPr>
          <p:nvPr/>
        </p:nvSpPr>
        <p:spPr bwMode="auto">
          <a:xfrm flipH="1">
            <a:off x="2411413" y="6021388"/>
            <a:ext cx="5746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6896" name="Line 32"/>
          <p:cNvSpPr>
            <a:spLocks noChangeShapeType="1"/>
          </p:cNvSpPr>
          <p:nvPr/>
        </p:nvSpPr>
        <p:spPr bwMode="auto">
          <a:xfrm flipV="1">
            <a:off x="2411413" y="5876925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6885" name="Line 21"/>
          <p:cNvSpPr>
            <a:spLocks noChangeShapeType="1"/>
          </p:cNvSpPr>
          <p:nvPr/>
        </p:nvSpPr>
        <p:spPr bwMode="auto">
          <a:xfrm>
            <a:off x="1330325" y="6092825"/>
            <a:ext cx="10810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457200" y="476250"/>
            <a:ext cx="8229600" cy="6048375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"/>
              <a:t>Análisis de la estabilidad del `reactor de mezcla completa no isotérmico´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es-ES" sz="1600"/>
              <a:t>Una vez dimensionado el reactor, los puntos de estado estacionario resultan    de los balances: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endParaRPr lang="es-ES" sz="800"/>
          </a:p>
          <a:p>
            <a:pPr marL="742950" lvl="1" indent="-285750">
              <a:spcBef>
                <a:spcPct val="20000"/>
              </a:spcBef>
            </a:pPr>
            <a:r>
              <a:rPr lang="es-ES" sz="1600"/>
              <a:t>	</a:t>
            </a:r>
            <a:r>
              <a:rPr lang="es-ES" sz="1400"/>
              <a:t>(1)</a:t>
            </a:r>
            <a:r>
              <a:rPr lang="es-ES" sz="1600"/>
              <a:t>  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v</a:t>
            </a:r>
            <a:r>
              <a:rPr lang="es-ES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(x,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</a:rPr>
              <a:t>T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) = C</a:t>
            </a:r>
            <a:r>
              <a:rPr lang="es-ES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oA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·</a:t>
            </a:r>
            <a:r>
              <a:rPr lang="es-ES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x</a:t>
            </a:r>
            <a:r>
              <a:rPr lang="es-ES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/</a:t>
            </a:r>
            <a:r>
              <a:rPr lang="es-ES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</a:t>
            </a:r>
          </a:p>
          <a:p>
            <a:pPr marL="742950" lvl="1" indent="-285750">
              <a:spcBef>
                <a:spcPct val="20000"/>
              </a:spcBef>
            </a:pPr>
            <a:r>
              <a:rPr lang="es-ES" sz="1600"/>
              <a:t>	</a:t>
            </a:r>
            <a:r>
              <a:rPr lang="es-ES" sz="1400"/>
              <a:t>(2)</a:t>
            </a:r>
            <a:r>
              <a:rPr lang="es-ES" sz="1600"/>
              <a:t>  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x = 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s-ES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p,</a:t>
            </a:r>
            <a:r>
              <a:rPr lang="es-ES" sz="14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mrl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</a:rPr>
              <a:t>T-T</a:t>
            </a:r>
            <a:r>
              <a:rPr lang="es-ES" sz="14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o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r>
              <a:rPr lang="es-ES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/</a:t>
            </a:r>
            <a:r>
              <a:rPr lang="es-ES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(q/x</a:t>
            </a:r>
            <a:r>
              <a:rPr lang="es-ES" sz="16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f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es-ES" sz="14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H</a:t>
            </a:r>
            <a:r>
              <a:rPr lang="es-ES" sz="1400" baseline="-250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r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)</a:t>
            </a:r>
            <a:endParaRPr lang="es-ES" sz="1600" baseline="-25000">
              <a:effectLst>
                <a:outerShdw blurRad="38100" dist="38100" dir="2700000" algn="tl">
                  <a:srgbClr val="C0C0C0"/>
                </a:outerShdw>
              </a:effectLst>
              <a:sym typeface="Symbol" pitchFamily="18" charset="2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endParaRPr lang="es-ES" sz="8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742950" lvl="1" indent="-285750">
              <a:spcBef>
                <a:spcPct val="20000"/>
              </a:spcBef>
            </a:pPr>
            <a:r>
              <a:rPr lang="es-ES" sz="1600"/>
              <a:t>		</a:t>
            </a:r>
            <a:r>
              <a:rPr lang="es-ES" sz="1200"/>
              <a:t>con:  </a:t>
            </a:r>
            <a:r>
              <a:rPr lang="es-E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s-ES" sz="1200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oA </a:t>
            </a:r>
            <a:r>
              <a:rPr lang="es-ES" sz="1200"/>
              <a:t>= 1</a:t>
            </a:r>
            <a:r>
              <a:rPr lang="es-ES" sz="1200" baseline="-25000"/>
              <a:t> </a:t>
            </a:r>
            <a:r>
              <a:rPr lang="es-ES" sz="1200"/>
              <a:t>mol/l, </a:t>
            </a:r>
            <a:r>
              <a:rPr lang="es-ES" sz="1400">
                <a:sym typeface="Symbol" pitchFamily="18" charset="2"/>
              </a:rPr>
              <a:t></a:t>
            </a:r>
            <a:r>
              <a:rPr lang="es-ES" sz="1200" baseline="-25000">
                <a:sym typeface="Symbol" pitchFamily="18" charset="2"/>
              </a:rPr>
              <a:t> </a:t>
            </a:r>
            <a:r>
              <a:rPr lang="es-ES" sz="1200">
                <a:sym typeface="Symbol" pitchFamily="18" charset="2"/>
              </a:rPr>
              <a:t>=</a:t>
            </a:r>
            <a:r>
              <a:rPr lang="es-ES" sz="1200" baseline="-25000">
                <a:sym typeface="Symbol" pitchFamily="18" charset="2"/>
              </a:rPr>
              <a:t> </a:t>
            </a:r>
            <a:r>
              <a:rPr lang="es-ES" sz="1200">
                <a:sym typeface="Symbol" pitchFamily="18" charset="2"/>
              </a:rPr>
              <a:t>8,3</a:t>
            </a:r>
            <a:r>
              <a:rPr lang="es-ES" sz="1200" baseline="-25000">
                <a:sym typeface="Symbol" pitchFamily="18" charset="2"/>
              </a:rPr>
              <a:t> </a:t>
            </a:r>
            <a:r>
              <a:rPr lang="es-ES" sz="1200">
                <a:sym typeface="Symbol" pitchFamily="18" charset="2"/>
              </a:rPr>
              <a:t>min						                  y  </a:t>
            </a:r>
            <a:r>
              <a:rPr lang="es-ES" sz="12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q</a:t>
            </a:r>
            <a:r>
              <a:rPr lang="es-ES" sz="1200" baseline="-25000">
                <a:sym typeface="Symbol" pitchFamily="18" charset="2"/>
              </a:rPr>
              <a:t> </a:t>
            </a:r>
            <a:r>
              <a:rPr lang="es-ES" sz="1200">
                <a:sym typeface="Symbol" pitchFamily="18" charset="2"/>
              </a:rPr>
              <a:t>=</a:t>
            </a:r>
            <a:r>
              <a:rPr lang="es-ES" sz="1200" baseline="-25000">
                <a:sym typeface="Symbol" pitchFamily="18" charset="2"/>
              </a:rPr>
              <a:t> </a:t>
            </a:r>
            <a:r>
              <a:rPr lang="es-ES" sz="1200">
                <a:sym typeface="Symbol" pitchFamily="18" charset="2"/>
              </a:rPr>
              <a:t>26</a:t>
            </a:r>
            <a:r>
              <a:rPr lang="es-ES" sz="1200" baseline="-25000">
                <a:sym typeface="Symbol" pitchFamily="18" charset="2"/>
              </a:rPr>
              <a:t> </a:t>
            </a:r>
            <a:r>
              <a:rPr lang="es-ES" sz="1200">
                <a:sym typeface="Symbol" pitchFamily="18" charset="2"/>
              </a:rPr>
              <a:t>kcal/mol</a:t>
            </a:r>
            <a:r>
              <a:rPr lang="es-ES" sz="1200" baseline="-25000">
                <a:sym typeface="Symbol" pitchFamily="18" charset="2"/>
              </a:rPr>
              <a:t>A</a:t>
            </a:r>
            <a:endParaRPr lang="es-ES" sz="1200">
              <a:sym typeface="Symbol" pitchFamily="18" charset="2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endParaRPr lang="es-ES" sz="900"/>
          </a:p>
          <a:p>
            <a:pPr marL="742950" lvl="1" indent="-285750">
              <a:spcBef>
                <a:spcPct val="20000"/>
              </a:spcBef>
            </a:pPr>
            <a:r>
              <a:rPr lang="es-ES" sz="1200"/>
              <a:t> Puede observarse que el régimen estacionario					              es estable en estas condiciones operativas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endParaRPr lang="es-ES" sz="160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s-ES"/>
              <a:t>Reactor de flujo de pistón `con recirculación´:								</a:t>
            </a:r>
            <a:r>
              <a:rPr lang="es-ES" b="1">
                <a:sym typeface="Symbol" pitchFamily="18" charset="2"/>
              </a:rPr>
              <a:t></a:t>
            </a:r>
            <a:r>
              <a:rPr lang="es-ES">
                <a:sym typeface="Symbol" pitchFamily="18" charset="2"/>
              </a:rPr>
              <a:t> =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(R+1)·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</a:t>
            </a:r>
            <a:r>
              <a:rPr lang="es-ES" baseline="-250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s-ES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x/v    x</a:t>
            </a:r>
            <a:r>
              <a:rPr lang="es-ES" baseline="-250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o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= R·x</a:t>
            </a:r>
            <a:r>
              <a:rPr lang="es-ES" sz="1600" baseline="-250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f</a:t>
            </a:r>
            <a:r>
              <a:rPr lang="es-ES" baseline="-250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 </a:t>
            </a:r>
            <a:r>
              <a:rPr lang="es-ES" sz="1600">
                <a:effectLst>
                  <a:outerShdw blurRad="38100" dist="38100" dir="2700000" algn="tl">
                    <a:srgbClr val="C0C0C0"/>
                  </a:outerShdw>
                </a:effectLst>
                <a:sym typeface="Symbol" pitchFamily="18" charset="2"/>
              </a:rPr>
              <a:t>/(R+1)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s-ES"/>
          </a:p>
          <a:p>
            <a:pPr marL="2057400" lvl="4" indent="-228600">
              <a:spcBef>
                <a:spcPct val="20000"/>
              </a:spcBef>
            </a:pPr>
            <a:r>
              <a:rPr lang="es-ES" sz="1200"/>
              <a:t>	</a:t>
            </a:r>
            <a:r>
              <a:rPr lang="es-ES" sz="1000"/>
              <a:t>             Permite un mejor control del proceso, a costa de mayor trasiego, energía y tamaño del reactor</a:t>
            </a:r>
          </a:p>
        </p:txBody>
      </p:sp>
      <p:graphicFrame>
        <p:nvGraphicFramePr>
          <p:cNvPr id="36866" name="Object 2"/>
          <p:cNvGraphicFramePr>
            <a:graphicFrameLocks noChangeAspect="1"/>
          </p:cNvGraphicFramePr>
          <p:nvPr>
            <p:ph sz="half" idx="1"/>
          </p:nvPr>
        </p:nvGraphicFramePr>
        <p:xfrm>
          <a:off x="4356100" y="1322388"/>
          <a:ext cx="4038600" cy="1962150"/>
        </p:xfrm>
        <a:graphic>
          <a:graphicData uri="http://schemas.openxmlformats.org/presentationml/2006/ole">
            <p:oleObj spid="_x0000_s36866" name="Gráfico" r:id="rId4" imgW="4667402" imgH="2267102" progId="Excel.Chart.8">
              <p:embed/>
            </p:oleObj>
          </a:graphicData>
        </a:graphic>
      </p:graphicFrame>
      <p:graphicFrame>
        <p:nvGraphicFramePr>
          <p:cNvPr id="36869" name="Object 5"/>
          <p:cNvGraphicFramePr>
            <a:graphicFrameLocks noChangeAspect="1"/>
          </p:cNvGraphicFramePr>
          <p:nvPr>
            <p:ph sz="half" idx="2"/>
          </p:nvPr>
        </p:nvGraphicFramePr>
        <p:xfrm>
          <a:off x="4356100" y="4292600"/>
          <a:ext cx="4038600" cy="1858963"/>
        </p:xfrm>
        <a:graphic>
          <a:graphicData uri="http://schemas.openxmlformats.org/presentationml/2006/ole">
            <p:oleObj spid="_x0000_s36869" name="Gráfico" r:id="rId5" imgW="4553102" imgH="2095500" progId="Excel.Chart.8">
              <p:embed/>
            </p:oleObj>
          </a:graphicData>
        </a:graphic>
      </p:graphicFrame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6430963" y="5275263"/>
            <a:ext cx="1749425" cy="496887"/>
          </a:xfrm>
          <a:prstGeom prst="rect">
            <a:avLst/>
          </a:prstGeom>
          <a:solidFill>
            <a:schemeClr val="accent1">
              <a:alpha val="30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4678363" y="5275263"/>
            <a:ext cx="1755775" cy="496887"/>
          </a:xfrm>
          <a:prstGeom prst="rect">
            <a:avLst/>
          </a:prstGeom>
          <a:solidFill>
            <a:schemeClr val="accent1">
              <a:alpha val="30000"/>
            </a:schemeClr>
          </a:solidFill>
          <a:ln w="9525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6874" name="AutoShape 10"/>
          <p:cNvSpPr>
            <a:spLocks noChangeArrowheads="1"/>
          </p:cNvSpPr>
          <p:nvPr/>
        </p:nvSpPr>
        <p:spPr bwMode="auto">
          <a:xfrm rot="5400000">
            <a:off x="1655763" y="4976812"/>
            <a:ext cx="1511300" cy="288925"/>
          </a:xfrm>
          <a:prstGeom prst="flowChartPredefinedProcess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grpSp>
        <p:nvGrpSpPr>
          <p:cNvPr id="36875" name="Group 11"/>
          <p:cNvGrpSpPr>
            <a:grpSpLocks/>
          </p:cNvGrpSpPr>
          <p:nvPr/>
        </p:nvGrpSpPr>
        <p:grpSpPr bwMode="auto">
          <a:xfrm>
            <a:off x="1330325" y="5876925"/>
            <a:ext cx="1081088" cy="215900"/>
            <a:chOff x="793" y="3702"/>
            <a:chExt cx="681" cy="136"/>
          </a:xfrm>
        </p:grpSpPr>
        <p:sp>
          <p:nvSpPr>
            <p:cNvPr id="36876" name="Line 12"/>
            <p:cNvSpPr>
              <a:spLocks noChangeShapeType="1"/>
            </p:cNvSpPr>
            <p:nvPr/>
          </p:nvSpPr>
          <p:spPr bwMode="auto">
            <a:xfrm>
              <a:off x="793" y="3838"/>
              <a:ext cx="681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36877" name="Line 13"/>
            <p:cNvSpPr>
              <a:spLocks noChangeShapeType="1"/>
            </p:cNvSpPr>
            <p:nvPr/>
          </p:nvSpPr>
          <p:spPr bwMode="auto">
            <a:xfrm flipV="1">
              <a:off x="1474" y="3702"/>
              <a:ext cx="0" cy="136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36878" name="Oval 14"/>
          <p:cNvSpPr>
            <a:spLocks noChangeArrowheads="1"/>
          </p:cNvSpPr>
          <p:nvPr/>
        </p:nvSpPr>
        <p:spPr bwMode="auto">
          <a:xfrm>
            <a:off x="1763713" y="5949950"/>
            <a:ext cx="287337" cy="287338"/>
          </a:xfrm>
          <a:prstGeom prst="ellipse">
            <a:avLst/>
          </a:prstGeom>
          <a:gradFill rotWithShape="1">
            <a:gsLst>
              <a:gs pos="0">
                <a:srgbClr val="FFFF99"/>
              </a:gs>
              <a:gs pos="100000">
                <a:srgbClr val="FFFF99">
                  <a:gamma/>
                  <a:shade val="6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6879" name="Line 15"/>
          <p:cNvSpPr>
            <a:spLocks noChangeShapeType="1"/>
          </p:cNvSpPr>
          <p:nvPr/>
        </p:nvSpPr>
        <p:spPr bwMode="auto">
          <a:xfrm flipV="1">
            <a:off x="1908175" y="5846763"/>
            <a:ext cx="0" cy="431800"/>
          </a:xfrm>
          <a:prstGeom prst="line">
            <a:avLst/>
          </a:prstGeom>
          <a:noFill/>
          <a:ln w="19050" cap="rnd">
            <a:solidFill>
              <a:srgbClr val="FF6600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6880" name="Line 16"/>
          <p:cNvSpPr>
            <a:spLocks noChangeShapeType="1"/>
          </p:cNvSpPr>
          <p:nvPr/>
        </p:nvSpPr>
        <p:spPr bwMode="auto">
          <a:xfrm>
            <a:off x="2268538" y="5695950"/>
            <a:ext cx="285750" cy="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6881" name="Text Box 17"/>
          <p:cNvSpPr txBox="1">
            <a:spLocks noChangeArrowheads="1"/>
          </p:cNvSpPr>
          <p:nvPr/>
        </p:nvSpPr>
        <p:spPr bwMode="auto">
          <a:xfrm>
            <a:off x="1257300" y="5876925"/>
            <a:ext cx="4349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800"/>
              <a:t>20ºC</a:t>
            </a:r>
          </a:p>
        </p:txBody>
      </p:sp>
      <p:sp>
        <p:nvSpPr>
          <p:cNvPr id="36882" name="Text Box 18"/>
          <p:cNvSpPr txBox="1">
            <a:spLocks noChangeArrowheads="1"/>
          </p:cNvSpPr>
          <p:nvPr/>
        </p:nvSpPr>
        <p:spPr bwMode="auto">
          <a:xfrm>
            <a:off x="2120900" y="6094413"/>
            <a:ext cx="43497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800"/>
              <a:t>62ºC</a:t>
            </a:r>
          </a:p>
        </p:txBody>
      </p:sp>
      <p:sp>
        <p:nvSpPr>
          <p:cNvPr id="36883" name="Line 19"/>
          <p:cNvSpPr>
            <a:spLocks noChangeShapeType="1"/>
          </p:cNvSpPr>
          <p:nvPr/>
        </p:nvSpPr>
        <p:spPr bwMode="auto">
          <a:xfrm>
            <a:off x="2555875" y="4425950"/>
            <a:ext cx="1008063" cy="11113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6884" name="Line 20"/>
          <p:cNvSpPr>
            <a:spLocks noChangeShapeType="1"/>
          </p:cNvSpPr>
          <p:nvPr/>
        </p:nvSpPr>
        <p:spPr bwMode="auto">
          <a:xfrm flipH="1">
            <a:off x="2555875" y="4437063"/>
            <a:ext cx="863600" cy="0"/>
          </a:xfrm>
          <a:prstGeom prst="line">
            <a:avLst/>
          </a:prstGeom>
          <a:noFill/>
          <a:ln w="38100" cmpd="dbl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6887" name="Line 23"/>
          <p:cNvSpPr>
            <a:spLocks noChangeShapeType="1"/>
          </p:cNvSpPr>
          <p:nvPr/>
        </p:nvSpPr>
        <p:spPr bwMode="auto">
          <a:xfrm>
            <a:off x="2987675" y="4437063"/>
            <a:ext cx="0" cy="1584325"/>
          </a:xfrm>
          <a:prstGeom prst="line">
            <a:avLst/>
          </a:prstGeom>
          <a:noFill/>
          <a:ln w="31750" cmpd="dbl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6888" name="Line 24"/>
          <p:cNvSpPr>
            <a:spLocks noChangeShapeType="1"/>
          </p:cNvSpPr>
          <p:nvPr/>
        </p:nvSpPr>
        <p:spPr bwMode="auto">
          <a:xfrm flipH="1">
            <a:off x="2411413" y="6021388"/>
            <a:ext cx="576262" cy="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6889" name="Text Box 25"/>
          <p:cNvSpPr txBox="1">
            <a:spLocks noChangeArrowheads="1"/>
          </p:cNvSpPr>
          <p:nvPr/>
        </p:nvSpPr>
        <p:spPr bwMode="auto">
          <a:xfrm>
            <a:off x="2552700" y="4438650"/>
            <a:ext cx="4349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800"/>
              <a:t>62ºC</a:t>
            </a:r>
          </a:p>
        </p:txBody>
      </p:sp>
      <p:sp>
        <p:nvSpPr>
          <p:cNvPr id="36890" name="Text Box 26"/>
          <p:cNvSpPr txBox="1">
            <a:spLocks noChangeArrowheads="1"/>
          </p:cNvSpPr>
          <p:nvPr/>
        </p:nvSpPr>
        <p:spPr bwMode="auto">
          <a:xfrm>
            <a:off x="3203575" y="4149725"/>
            <a:ext cx="6143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000"/>
              <a:t>x</a:t>
            </a:r>
            <a:r>
              <a:rPr lang="es-ES" sz="1000" baseline="-25000"/>
              <a:t>f</a:t>
            </a:r>
            <a:r>
              <a:rPr lang="es-ES" sz="900" baseline="-25000"/>
              <a:t> </a:t>
            </a:r>
            <a:r>
              <a:rPr lang="es-ES" sz="900"/>
              <a:t>= 0,80</a:t>
            </a:r>
          </a:p>
        </p:txBody>
      </p:sp>
      <p:sp>
        <p:nvSpPr>
          <p:cNvPr id="36891" name="Text Box 27"/>
          <p:cNvSpPr txBox="1">
            <a:spLocks noChangeArrowheads="1"/>
          </p:cNvSpPr>
          <p:nvPr/>
        </p:nvSpPr>
        <p:spPr bwMode="auto">
          <a:xfrm>
            <a:off x="892175" y="6149975"/>
            <a:ext cx="87153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900">
                <a:solidFill>
                  <a:srgbClr val="0000FF"/>
                </a:solidFill>
              </a:rPr>
              <a:t>V</a:t>
            </a:r>
            <a:r>
              <a:rPr lang="es-ES" sz="900" baseline="-25000">
                <a:solidFill>
                  <a:srgbClr val="0000FF"/>
                </a:solidFill>
              </a:rPr>
              <a:t>o </a:t>
            </a:r>
            <a:r>
              <a:rPr lang="es-ES" sz="900">
                <a:solidFill>
                  <a:srgbClr val="0000FF"/>
                </a:solidFill>
              </a:rPr>
              <a:t>= 1 m</a:t>
            </a:r>
            <a:r>
              <a:rPr lang="es-ES" sz="900" baseline="30000">
                <a:solidFill>
                  <a:srgbClr val="0000FF"/>
                </a:solidFill>
              </a:rPr>
              <a:t>3</a:t>
            </a:r>
            <a:r>
              <a:rPr lang="es-ES" sz="900">
                <a:solidFill>
                  <a:srgbClr val="0000FF"/>
                </a:solidFill>
              </a:rPr>
              <a:t>/min</a:t>
            </a:r>
          </a:p>
        </p:txBody>
      </p:sp>
      <p:sp>
        <p:nvSpPr>
          <p:cNvPr id="36892" name="Text Box 28"/>
          <p:cNvSpPr txBox="1">
            <a:spLocks noChangeArrowheads="1"/>
          </p:cNvSpPr>
          <p:nvPr/>
        </p:nvSpPr>
        <p:spPr bwMode="auto">
          <a:xfrm>
            <a:off x="1482725" y="4640263"/>
            <a:ext cx="71278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900" b="1"/>
              <a:t>V</a:t>
            </a:r>
            <a:r>
              <a:rPr lang="es-ES" sz="900" b="1" baseline="-25000"/>
              <a:t>r </a:t>
            </a:r>
            <a:r>
              <a:rPr lang="es-ES" sz="900" b="1"/>
              <a:t>=3,5 m</a:t>
            </a:r>
            <a:r>
              <a:rPr lang="es-ES" sz="900" b="1" baseline="30000"/>
              <a:t>3</a:t>
            </a:r>
            <a:endParaRPr lang="es-ES" sz="900" b="1"/>
          </a:p>
        </p:txBody>
      </p:sp>
      <p:sp>
        <p:nvSpPr>
          <p:cNvPr id="36893" name="Text Box 29"/>
          <p:cNvSpPr txBox="1">
            <a:spLocks noChangeArrowheads="1"/>
          </p:cNvSpPr>
          <p:nvPr/>
        </p:nvSpPr>
        <p:spPr bwMode="auto">
          <a:xfrm>
            <a:off x="1209675" y="5576888"/>
            <a:ext cx="98583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800">
                <a:solidFill>
                  <a:srgbClr val="CC0000"/>
                </a:solidFill>
              </a:rPr>
              <a:t>q</a:t>
            </a:r>
            <a:r>
              <a:rPr lang="es-ES" sz="800" baseline="-25000">
                <a:solidFill>
                  <a:srgbClr val="CC0000"/>
                </a:solidFill>
              </a:rPr>
              <a:t> </a:t>
            </a:r>
            <a:r>
              <a:rPr lang="es-ES" sz="800">
                <a:solidFill>
                  <a:srgbClr val="CC0000"/>
                </a:solidFill>
              </a:rPr>
              <a:t>= +42 Mcal/min</a:t>
            </a:r>
            <a:r>
              <a:rPr lang="es-ES" sz="900">
                <a:solidFill>
                  <a:srgbClr val="CC0000"/>
                </a:solidFill>
              </a:rPr>
              <a:t> </a:t>
            </a:r>
          </a:p>
        </p:txBody>
      </p:sp>
      <p:sp>
        <p:nvSpPr>
          <p:cNvPr id="36894" name="Text Box 30"/>
          <p:cNvSpPr txBox="1">
            <a:spLocks noChangeArrowheads="1"/>
          </p:cNvSpPr>
          <p:nvPr/>
        </p:nvSpPr>
        <p:spPr bwMode="auto">
          <a:xfrm>
            <a:off x="1258888" y="4856163"/>
            <a:ext cx="9810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800">
                <a:solidFill>
                  <a:srgbClr val="CC0000"/>
                </a:solidFill>
              </a:rPr>
              <a:t>q</a:t>
            </a:r>
            <a:r>
              <a:rPr lang="es-ES" sz="800" baseline="-25000">
                <a:solidFill>
                  <a:srgbClr val="CC0000"/>
                </a:solidFill>
              </a:rPr>
              <a:t>r </a:t>
            </a:r>
            <a:r>
              <a:rPr lang="es-ES" sz="800">
                <a:solidFill>
                  <a:srgbClr val="CC0000"/>
                </a:solidFill>
              </a:rPr>
              <a:t>= -16 Mcal/min</a:t>
            </a:r>
            <a:r>
              <a:rPr lang="es-ES" sz="900">
                <a:solidFill>
                  <a:srgbClr val="CC0000"/>
                </a:solidFill>
              </a:rPr>
              <a:t> </a:t>
            </a:r>
          </a:p>
        </p:txBody>
      </p:sp>
      <p:sp>
        <p:nvSpPr>
          <p:cNvPr id="36895" name="Text Box 31"/>
          <p:cNvSpPr txBox="1">
            <a:spLocks noChangeArrowheads="1"/>
          </p:cNvSpPr>
          <p:nvPr/>
        </p:nvSpPr>
        <p:spPr bwMode="auto">
          <a:xfrm>
            <a:off x="2987675" y="4495800"/>
            <a:ext cx="3968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900">
                <a:solidFill>
                  <a:srgbClr val="0000FF"/>
                </a:solidFill>
              </a:rPr>
              <a:t>R=1</a:t>
            </a:r>
          </a:p>
        </p:txBody>
      </p:sp>
      <p:sp>
        <p:nvSpPr>
          <p:cNvPr id="36898" name="Text Box 34"/>
          <p:cNvSpPr txBox="1">
            <a:spLocks noChangeArrowheads="1"/>
          </p:cNvSpPr>
          <p:nvPr/>
        </p:nvSpPr>
        <p:spPr bwMode="auto">
          <a:xfrm>
            <a:off x="2552700" y="5661025"/>
            <a:ext cx="4349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800"/>
              <a:t>X</a:t>
            </a:r>
            <a:r>
              <a:rPr lang="es-ES" sz="800" baseline="-25000"/>
              <a:t>o</a:t>
            </a:r>
            <a:r>
              <a:rPr lang="es-ES" sz="800"/>
              <a:t>=</a:t>
            </a:r>
          </a:p>
          <a:p>
            <a:r>
              <a:rPr lang="es-ES" sz="800"/>
              <a:t>0,40</a:t>
            </a:r>
          </a:p>
        </p:txBody>
      </p:sp>
      <p:sp>
        <p:nvSpPr>
          <p:cNvPr id="36899" name="Oval 35"/>
          <p:cNvSpPr>
            <a:spLocks noChangeArrowheads="1"/>
          </p:cNvSpPr>
          <p:nvPr/>
        </p:nvSpPr>
        <p:spPr bwMode="auto">
          <a:xfrm>
            <a:off x="6877050" y="1700213"/>
            <a:ext cx="358775" cy="288925"/>
          </a:xfrm>
          <a:prstGeom prst="ellipse">
            <a:avLst/>
          </a:prstGeom>
          <a:solidFill>
            <a:schemeClr val="accent1">
              <a:alpha val="39999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6900" name="Line 36"/>
          <p:cNvSpPr>
            <a:spLocks noChangeShapeType="1"/>
          </p:cNvSpPr>
          <p:nvPr/>
        </p:nvSpPr>
        <p:spPr bwMode="auto">
          <a:xfrm>
            <a:off x="2987675" y="4508500"/>
            <a:ext cx="0" cy="1512888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6901" name="Rectangle 37"/>
          <p:cNvSpPr>
            <a:spLocks noChangeArrowheads="1"/>
          </p:cNvSpPr>
          <p:nvPr/>
        </p:nvSpPr>
        <p:spPr bwMode="auto">
          <a:xfrm>
            <a:off x="539750" y="3573463"/>
            <a:ext cx="7848600" cy="2879725"/>
          </a:xfrm>
          <a:prstGeom prst="rect">
            <a:avLst/>
          </a:prstGeom>
          <a:solidFill>
            <a:schemeClr val="bg1"/>
          </a:solidFill>
          <a:ln w="9525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368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1000"/>
                                        <p:tgtEl>
                                          <p:spTgt spid="368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1000"/>
                                        <p:tgtEl>
                                          <p:spTgt spid="368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368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1000"/>
                                        <p:tgtEl>
                                          <p:spTgt spid="368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5" dur="1000" tmFilter="0, 0; .2, .5; .8, .5; 1, 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500" autoRev="1" fill="hold"/>
                                        <p:tgtEl>
                                          <p:spTgt spid="368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1000"/>
                                        <p:tgtEl>
                                          <p:spTgt spid="3686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41" dur="1000" tmFilter="0, 0; .2, .5; .8, .5; 1, 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500" autoRev="1" fill="hold"/>
                                        <p:tgtEl>
                                          <p:spTgt spid="368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4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32948E-6 L 4.72222E-6 -0.16786 " pathEditMode="relative" rAng="0" ptsTypes="AA">
                                      <p:cBhvr>
                                        <p:cTn id="44" dur="3000" fill="hold"/>
                                        <p:tgtEl>
                                          <p:spTgt spid="368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4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2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2000"/>
                                        <p:tgtEl>
                                          <p:spTgt spid="36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0" dur="20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3" dur="20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1000"/>
                                        <p:tgtEl>
                                          <p:spTgt spid="3686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1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6" dur="1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uiExpand="1" build="p" bldLvl="5" autoUpdateAnimBg="0"/>
      <p:bldP spid="36872" grpId="0" animBg="1"/>
      <p:bldP spid="36873" grpId="0" animBg="1"/>
      <p:bldP spid="36879" grpId="0" animBg="1"/>
      <p:bldP spid="36880" grpId="0" animBg="1"/>
      <p:bldP spid="36883" grpId="0" animBg="1"/>
      <p:bldP spid="36888" grpId="0" animBg="1"/>
      <p:bldP spid="36899" grpId="0" animBg="1"/>
      <p:bldP spid="36900" grpId="0" animBg="1"/>
      <p:bldP spid="36901" grpId="0" animBg="1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1313</TotalTime>
  <Words>372</Words>
  <Application>Microsoft Office PowerPoint</Application>
  <PresentationFormat>Presentación en pantalla (4:3)</PresentationFormat>
  <Paragraphs>107</Paragraphs>
  <Slides>6</Slides>
  <Notes>6</Notes>
  <HiddenSlides>0</HiddenSlides>
  <MMClips>0</MMClips>
  <ScaleCrop>false</ScaleCrop>
  <HeadingPairs>
    <vt:vector size="8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Symbol</vt:lpstr>
      <vt:lpstr>Diseño predeterminado</vt:lpstr>
      <vt:lpstr>Imagen de Microsoft Word</vt:lpstr>
      <vt:lpstr>Gráfico de Microsoft Excel</vt:lpstr>
      <vt:lpstr>Gráfico de Microsoft Office Excel</vt:lpstr>
      <vt:lpstr>Diapositiva 1</vt:lpstr>
      <vt:lpstr>Metodología general para el diseño de reactores químicos</vt:lpstr>
      <vt:lpstr>Diapositiva 3</vt:lpstr>
      <vt:lpstr>Diapositiva 4</vt:lpstr>
      <vt:lpstr>Diapositiva 5</vt:lpstr>
      <vt:lpstr>Diapositiva 6</vt:lpstr>
    </vt:vector>
  </TitlesOfParts>
  <Company>EUITI-UPM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Metodología general para el diseño de reactores químicos</dc:title>
  <dc:creator>QUIMICA</dc:creator>
  <cp:lastModifiedBy>Admin</cp:lastModifiedBy>
  <cp:revision>88</cp:revision>
  <dcterms:created xsi:type="dcterms:W3CDTF">2008-03-03T19:17:32Z</dcterms:created>
  <dcterms:modified xsi:type="dcterms:W3CDTF">2012-06-16T16:58:26Z</dcterms:modified>
</cp:coreProperties>
</file>